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72" r:id="rId1"/>
  </p:sldMasterIdLst>
  <p:notesMasterIdLst>
    <p:notesMasterId r:id="rId23"/>
  </p:notesMasterIdLst>
  <p:sldIdLst>
    <p:sldId id="256" r:id="rId2"/>
    <p:sldId id="262" r:id="rId3"/>
    <p:sldId id="276" r:id="rId4"/>
    <p:sldId id="272" r:id="rId5"/>
    <p:sldId id="271" r:id="rId6"/>
    <p:sldId id="264" r:id="rId7"/>
    <p:sldId id="263" r:id="rId8"/>
    <p:sldId id="273" r:id="rId9"/>
    <p:sldId id="275" r:id="rId10"/>
    <p:sldId id="261" r:id="rId11"/>
    <p:sldId id="265" r:id="rId12"/>
    <p:sldId id="257" r:id="rId13"/>
    <p:sldId id="267" r:id="rId14"/>
    <p:sldId id="268" r:id="rId15"/>
    <p:sldId id="260" r:id="rId16"/>
    <p:sldId id="269" r:id="rId17"/>
    <p:sldId id="277" r:id="rId18"/>
    <p:sldId id="278" r:id="rId19"/>
    <p:sldId id="270" r:id="rId20"/>
    <p:sldId id="266" r:id="rId21"/>
    <p:sldId id="274" r:id="rId22"/>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Franklin Gothic Medium"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Franklin Gothic Medium"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Franklin Gothic Medium"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Franklin Gothic Medium"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Franklin Gothic Medium" charset="0"/>
        <a:ea typeface="ＭＳ Ｐゴシック" charset="0"/>
        <a:cs typeface="ＭＳ Ｐゴシック" charset="0"/>
      </a:defRPr>
    </a:lvl5pPr>
    <a:lvl6pPr marL="2286000" algn="l" defTabSz="457200" rtl="0" eaLnBrk="1" latinLnBrk="0" hangingPunct="1">
      <a:defRPr kern="1200">
        <a:solidFill>
          <a:schemeClr val="tx1"/>
        </a:solidFill>
        <a:latin typeface="Franklin Gothic Medium" charset="0"/>
        <a:ea typeface="ＭＳ Ｐゴシック" charset="0"/>
        <a:cs typeface="ＭＳ Ｐゴシック" charset="0"/>
      </a:defRPr>
    </a:lvl6pPr>
    <a:lvl7pPr marL="2743200" algn="l" defTabSz="457200" rtl="0" eaLnBrk="1" latinLnBrk="0" hangingPunct="1">
      <a:defRPr kern="1200">
        <a:solidFill>
          <a:schemeClr val="tx1"/>
        </a:solidFill>
        <a:latin typeface="Franklin Gothic Medium" charset="0"/>
        <a:ea typeface="ＭＳ Ｐゴシック" charset="0"/>
        <a:cs typeface="ＭＳ Ｐゴシック" charset="0"/>
      </a:defRPr>
    </a:lvl7pPr>
    <a:lvl8pPr marL="3200400" algn="l" defTabSz="457200" rtl="0" eaLnBrk="1" latinLnBrk="0" hangingPunct="1">
      <a:defRPr kern="1200">
        <a:solidFill>
          <a:schemeClr val="tx1"/>
        </a:solidFill>
        <a:latin typeface="Franklin Gothic Medium" charset="0"/>
        <a:ea typeface="ＭＳ Ｐゴシック" charset="0"/>
        <a:cs typeface="ＭＳ Ｐゴシック" charset="0"/>
      </a:defRPr>
    </a:lvl8pPr>
    <a:lvl9pPr marL="3657600" algn="l" defTabSz="457200" rtl="0" eaLnBrk="1" latinLnBrk="0" hangingPunct="1">
      <a:defRPr kern="1200">
        <a:solidFill>
          <a:schemeClr val="tx1"/>
        </a:solidFill>
        <a:latin typeface="Franklin Gothic Medium"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794" autoAdjust="0"/>
  </p:normalViewPr>
  <p:slideViewPr>
    <p:cSldViewPr snapToGrid="0" snapToObjects="1">
      <p:cViewPr varScale="1">
        <p:scale>
          <a:sx n="90" d="100"/>
          <a:sy n="90" d="100"/>
        </p:scale>
        <p:origin x="59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1469EA-0319-B449-81B5-2E4764697550}" type="datetimeFigureOut">
              <a:rPr lang="en-US" smtClean="0"/>
              <a:t>12/17/2014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86573E-FD5B-DC43-9A9E-C6BBA5CF4BC4}" type="slidenum">
              <a:rPr lang="en-US" smtClean="0"/>
              <a:t>‹#›</a:t>
            </a:fld>
            <a:endParaRPr lang="en-US"/>
          </a:p>
        </p:txBody>
      </p:sp>
    </p:spTree>
    <p:extLst>
      <p:ext uri="{BB962C8B-B14F-4D97-AF65-F5344CB8AC3E}">
        <p14:creationId xmlns:p14="http://schemas.microsoft.com/office/powerpoint/2010/main" val="1422268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media.nclive.org/play_video.php?vid=42"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media.nclive.org/play_video.php?vid=71"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mailto:tim@nclive.org"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86573E-FD5B-DC43-9A9E-C6BBA5CF4BC4}" type="slidenum">
              <a:rPr lang="en-US" smtClean="0"/>
              <a:t>1</a:t>
            </a:fld>
            <a:endParaRPr lang="en-US"/>
          </a:p>
        </p:txBody>
      </p:sp>
    </p:spTree>
    <p:extLst>
      <p:ext uri="{BB962C8B-B14F-4D97-AF65-F5344CB8AC3E}">
        <p14:creationId xmlns:p14="http://schemas.microsoft.com/office/powerpoint/2010/main" val="1331596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86573E-FD5B-DC43-9A9E-C6BBA5CF4BC4}" type="slidenum">
              <a:rPr lang="en-US" smtClean="0"/>
              <a:t>2</a:t>
            </a:fld>
            <a:endParaRPr lang="en-US"/>
          </a:p>
        </p:txBody>
      </p:sp>
    </p:spTree>
    <p:extLst>
      <p:ext uri="{BB962C8B-B14F-4D97-AF65-F5344CB8AC3E}">
        <p14:creationId xmlns:p14="http://schemas.microsoft.com/office/powerpoint/2010/main" val="1737105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kern="1200" dirty="0" smtClean="0">
                <a:solidFill>
                  <a:schemeClr val="tx1"/>
                </a:solidFill>
                <a:effectLst/>
                <a:latin typeface="+mn-lt"/>
                <a:ea typeface="+mn-ea"/>
                <a:cs typeface="+mn-cs"/>
              </a:rPr>
              <a:t>Committee Changes – Feedback needed</a:t>
            </a:r>
          </a:p>
          <a:p>
            <a:pPr lvl="2"/>
            <a:r>
              <a:rPr lang="en-US" sz="1200" kern="1200" dirty="0" smtClean="0">
                <a:solidFill>
                  <a:schemeClr val="tx1"/>
                </a:solidFill>
                <a:effectLst/>
                <a:latin typeface="+mn-lt"/>
                <a:ea typeface="+mn-ea"/>
                <a:cs typeface="+mn-cs"/>
              </a:rPr>
              <a:t>As NC LIVE’s needs have changed, so has its need for advisory committees.  Committees play a role, much like an internal focus group, to help staff collect feedback and make decisions that are good for member libraries.</a:t>
            </a:r>
          </a:p>
          <a:p>
            <a:pPr lvl="2"/>
            <a:r>
              <a:rPr lang="en-US" sz="1200" kern="1200" dirty="0" smtClean="0">
                <a:solidFill>
                  <a:schemeClr val="tx1"/>
                </a:solidFill>
                <a:effectLst/>
                <a:latin typeface="+mn-lt"/>
                <a:ea typeface="+mn-ea"/>
                <a:cs typeface="+mn-cs"/>
              </a:rPr>
              <a:t>Proposed changes include: </a:t>
            </a:r>
          </a:p>
          <a:p>
            <a:endParaRPr lang="en-US" b="1" dirty="0" smtClean="0"/>
          </a:p>
          <a:p>
            <a:r>
              <a:rPr lang="en-US" b="1" dirty="0" smtClean="0"/>
              <a:t>Increase committee size: from 8 to 12 members.</a:t>
            </a:r>
            <a:r>
              <a:rPr lang="en-US" dirty="0" smtClean="0"/>
              <a:t> Increasing the size of the committees will provide for better coverage of the overall membership while also increasing the likelihood that there is more representative diversity within each COI. Committee members will continue to be selected by the COIs in whatever manner the COI chooses. A job description for the members of each committee will be created to ensure that all necessary skills and talents are represented. </a:t>
            </a:r>
          </a:p>
          <a:p>
            <a:endParaRPr lang="en-US" b="1" dirty="0" smtClean="0"/>
          </a:p>
          <a:p>
            <a:r>
              <a:rPr lang="en-US" b="1" dirty="0" smtClean="0"/>
              <a:t>Set terms for members.</a:t>
            </a:r>
            <a:r>
              <a:rPr lang="en-US" dirty="0" smtClean="0"/>
              <a:t> Each committee member will serve for a term of three years, after which his/her COI will determine (using whatever method they wish) whether the term will be renewed. NC LIVE will not have term limits in place, but neither will it restrict a COI from setting term limits for its committee representatives. Current members will be assigned a term of 1 or 2 years.</a:t>
            </a:r>
          </a:p>
          <a:p>
            <a:endParaRPr lang="en-US" b="1" dirty="0" smtClean="0"/>
          </a:p>
          <a:p>
            <a:r>
              <a:rPr lang="en-US" b="1" dirty="0" smtClean="0"/>
              <a:t>Chair Selection. </a:t>
            </a:r>
            <a:r>
              <a:rPr lang="en-US" dirty="0" smtClean="0"/>
              <a:t>All chairs will be selected by the Librarians Council and will serve a term of one year, renewable two additional times. Not all COIs need to have a committee assignment, but the LC will make an attempt to have diversity in its chairs. </a:t>
            </a:r>
          </a:p>
          <a:p>
            <a:endParaRPr lang="en-US" b="1" dirty="0" smtClean="0"/>
          </a:p>
          <a:p>
            <a:r>
              <a:rPr lang="en-US" b="1" dirty="0" smtClean="0"/>
              <a:t>Meetings. </a:t>
            </a:r>
            <a:r>
              <a:rPr lang="en-US" dirty="0" smtClean="0"/>
              <a:t>Each committee will meet four times per year. Additional meetings as needed by the chair, the executive director, or the NC LIVE staff. While virtual meetings are often easier to schedule, at least two meeting will be held face to face to enable members to better get to know one another. </a:t>
            </a:r>
          </a:p>
          <a:p>
            <a:endParaRPr lang="en-US" b="1" dirty="0" smtClean="0"/>
          </a:p>
          <a:p>
            <a:r>
              <a:rPr lang="en-US" b="1" dirty="0" smtClean="0"/>
              <a:t>Voting by COI and consensus. </a:t>
            </a:r>
            <a:r>
              <a:rPr lang="en-US" dirty="0" smtClean="0"/>
              <a:t>Voting methods used by the Librarians Council will be extended to the committees. This means that each COI will have the equivalent of one vote, so regardless of how many representatives attend a meeting, each COI will be equally represented in votes. In addition, all committee business will require 100% agreement between COIs (i.e., consensus). Should a vote end in anything but 100% agreement, the decision will not stand and the action will not be taken.</a:t>
            </a:r>
          </a:p>
          <a:p>
            <a:endParaRPr lang="en-US" b="1" dirty="0" smtClean="0"/>
          </a:p>
          <a:p>
            <a:r>
              <a:rPr lang="en-US" b="1" dirty="0" smtClean="0"/>
              <a:t>Staff Liaison Librarians.</a:t>
            </a:r>
            <a:r>
              <a:rPr lang="en-US" dirty="0" smtClean="0"/>
              <a:t> Each committee will have a NC LIVE staff liaison librarian assigned to assist the chair and members with the work of the committee. The liaison librarian will staff the committee, prepare documents for consideration and review, provide project and initiative plans, drafting agendas and minutes, surveys, and meeting priorities, and generally preparing the chair and the committee to best communicate their individual and organizational needs.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Adding a Metadata Advisory Committee, changing the TAC -&gt; Digital Services Advisory Committee, PAC -&gt; Outreach, Promotions and Partnership, and keeping the WAC and RAC.</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We need your feedback!  http://</a:t>
            </a:r>
            <a:r>
              <a:rPr lang="en-US" sz="1200" b="1" kern="1200" dirty="0" err="1" smtClean="0">
                <a:solidFill>
                  <a:schemeClr val="tx1"/>
                </a:solidFill>
                <a:effectLst/>
                <a:latin typeface="+mn-lt"/>
                <a:ea typeface="+mn-ea"/>
                <a:cs typeface="+mn-cs"/>
              </a:rPr>
              <a:t>nclive.org</a:t>
            </a:r>
            <a:r>
              <a:rPr lang="en-US" sz="1200" b="1" kern="1200" dirty="0" smtClean="0">
                <a:solidFill>
                  <a:schemeClr val="tx1"/>
                </a:solidFill>
                <a:effectLst/>
                <a:latin typeface="+mn-lt"/>
                <a:ea typeface="+mn-ea"/>
                <a:cs typeface="+mn-cs"/>
              </a:rPr>
              <a:t>/committee-feedback</a:t>
            </a:r>
          </a:p>
          <a:p>
            <a:endParaRPr lang="en-US" dirty="0"/>
          </a:p>
        </p:txBody>
      </p:sp>
      <p:sp>
        <p:nvSpPr>
          <p:cNvPr id="4" name="Slide Number Placeholder 3"/>
          <p:cNvSpPr>
            <a:spLocks noGrp="1"/>
          </p:cNvSpPr>
          <p:nvPr>
            <p:ph type="sldNum" sz="quarter" idx="10"/>
          </p:nvPr>
        </p:nvSpPr>
        <p:spPr/>
        <p:txBody>
          <a:bodyPr/>
          <a:lstStyle/>
          <a:p>
            <a:fld id="{F886573E-FD5B-DC43-9A9E-C6BBA5CF4BC4}" type="slidenum">
              <a:rPr lang="en-US" smtClean="0"/>
              <a:t>4</a:t>
            </a:fld>
            <a:endParaRPr lang="en-US"/>
          </a:p>
        </p:txBody>
      </p:sp>
    </p:spTree>
    <p:extLst>
      <p:ext uri="{BB962C8B-B14F-4D97-AF65-F5344CB8AC3E}">
        <p14:creationId xmlns:p14="http://schemas.microsoft.com/office/powerpoint/2010/main" val="2804079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Health Portal</a:t>
            </a:r>
          </a:p>
          <a:p>
            <a:pPr lvl="1"/>
            <a:endParaRPr lang="en-US" sz="1200" kern="1200" dirty="0" smtClean="0">
              <a:solidFill>
                <a:schemeClr val="tx1"/>
              </a:solidFill>
              <a:effectLst/>
              <a:latin typeface="+mn-lt"/>
              <a:ea typeface="+mn-ea"/>
              <a:cs typeface="+mn-cs"/>
            </a:endParaRPr>
          </a:p>
          <a:p>
            <a:pPr lvl="1"/>
            <a:r>
              <a:rPr lang="en-US" dirty="0" smtClean="0"/>
              <a:t>The portal takes the place of the existing "Health &amp; Wellness" category page that was simply an alphabetical listing of consumer health-related resources and databases.   </a:t>
            </a:r>
          </a:p>
          <a:p>
            <a:pPr lvl="1"/>
            <a:endParaRPr lang="en-US" sz="1200" kern="1200" dirty="0" smtClean="0">
              <a:solidFill>
                <a:schemeClr val="tx1"/>
              </a:solidFill>
              <a:effectLst/>
              <a:latin typeface="+mn-lt"/>
              <a:ea typeface="+mn-ea"/>
              <a:cs typeface="+mn-cs"/>
            </a:endParaRPr>
          </a:p>
          <a:p>
            <a:pPr lvl="2"/>
            <a:r>
              <a:rPr lang="en-US" sz="1200" kern="1200" dirty="0" smtClean="0">
                <a:solidFill>
                  <a:schemeClr val="tx1"/>
                </a:solidFill>
                <a:effectLst/>
                <a:latin typeface="+mn-lt"/>
                <a:ea typeface="+mn-ea"/>
                <a:cs typeface="+mn-cs"/>
              </a:rPr>
              <a:t>Developed by NC LIVE staff in partnership with NC Health Info.  A way for NC LIVE to feature all of its consumer health content in one place – eBooks, videos, magazines/journals &amp; more!</a:t>
            </a:r>
          </a:p>
          <a:p>
            <a:pPr lvl="2"/>
            <a:r>
              <a:rPr lang="en-US" sz="1200" kern="1200" dirty="0" smtClean="0">
                <a:solidFill>
                  <a:schemeClr val="tx1"/>
                </a:solidFill>
                <a:effectLst/>
                <a:latin typeface="+mn-lt"/>
                <a:ea typeface="+mn-ea"/>
                <a:cs typeface="+mn-cs"/>
              </a:rPr>
              <a:t>You can link to it at </a:t>
            </a:r>
            <a:r>
              <a:rPr lang="en-US" sz="1200" kern="1200" dirty="0" err="1" smtClean="0">
                <a:solidFill>
                  <a:schemeClr val="tx1"/>
                </a:solidFill>
                <a:effectLst/>
                <a:latin typeface="+mn-lt"/>
                <a:ea typeface="+mn-ea"/>
                <a:cs typeface="+mn-cs"/>
              </a:rPr>
              <a:t>Health.nclive.org</a:t>
            </a:r>
            <a:endParaRPr lang="en-US" sz="1200" kern="1200" dirty="0" smtClean="0">
              <a:solidFill>
                <a:schemeClr val="tx1"/>
              </a:solidFill>
              <a:effectLst/>
              <a:latin typeface="+mn-lt"/>
              <a:ea typeface="+mn-ea"/>
              <a:cs typeface="+mn-cs"/>
            </a:endParaRPr>
          </a:p>
          <a:p>
            <a:pPr lvl="2"/>
            <a:endParaRPr lang="en-US" sz="1200" kern="1200" dirty="0" smtClean="0">
              <a:solidFill>
                <a:schemeClr val="tx1"/>
              </a:solidFill>
              <a:effectLst/>
              <a:latin typeface="+mn-lt"/>
              <a:ea typeface="+mn-ea"/>
              <a:cs typeface="+mn-cs"/>
            </a:endParaRPr>
          </a:p>
          <a:p>
            <a:pPr lvl="2"/>
            <a:endParaRPr lang="en-US" sz="1200" kern="1200" dirty="0" smtClean="0">
              <a:solidFill>
                <a:schemeClr val="tx1"/>
              </a:solidFill>
              <a:effectLst/>
              <a:latin typeface="+mn-lt"/>
              <a:ea typeface="+mn-ea"/>
              <a:cs typeface="+mn-cs"/>
            </a:endParaRPr>
          </a:p>
          <a:p>
            <a:r>
              <a:rPr lang="en-US" dirty="0" smtClean="0"/>
              <a:t>The Health &amp; Wellness Portal is designed for members of the general public who are looking to find trustworthy health information online. The health portal includes free access to health information, news, journal articles, eBooks, videos, health resources in Spanish, and more.</a:t>
            </a:r>
          </a:p>
          <a:p>
            <a:endParaRPr lang="en-US" dirty="0" smtClean="0"/>
          </a:p>
          <a:p>
            <a:r>
              <a:rPr lang="en-US" dirty="0" smtClean="0"/>
              <a:t>The portal allows North Carolina residents to freely and easily search premium content from top health and medical journals and books. Additionally, trustworthy web resources have been hand-selected by health science librarians at The University of North Carolina at Chapel Hill. New content includes an information resources page for health content written in Spanish.</a:t>
            </a:r>
          </a:p>
          <a:p>
            <a:r>
              <a:rPr lang="en-US" dirty="0" smtClean="0"/>
              <a:t>Other featured content includes free access to health related eBooks available from </a:t>
            </a:r>
            <a:r>
              <a:rPr lang="en-US" dirty="0" err="1" smtClean="0"/>
              <a:t>EBSCOhost</a:t>
            </a:r>
            <a:r>
              <a:rPr lang="en-US" dirty="0" smtClean="0"/>
              <a:t> and </a:t>
            </a:r>
            <a:r>
              <a:rPr lang="en-US" dirty="0" err="1" smtClean="0"/>
              <a:t>MyiLibrary</a:t>
            </a:r>
            <a:r>
              <a:rPr lang="en-US" dirty="0" smtClean="0"/>
              <a:t>. Hundreds of eBook titles are available on a variety of health topics including diet, fitness, and illnesses.</a:t>
            </a:r>
          </a:p>
          <a:p>
            <a:endParaRPr lang="en-US" dirty="0" smtClean="0"/>
          </a:p>
          <a:p>
            <a:r>
              <a:rPr lang="en-US" dirty="0" smtClean="0"/>
              <a:t>The Health and Wellness Portal also includes access to popular health videos from PBS, including </a:t>
            </a:r>
            <a:r>
              <a:rPr lang="en-US" i="1" dirty="0" smtClean="0">
                <a:hlinkClick r:id="rId3"/>
              </a:rPr>
              <a:t>Bionic Body</a:t>
            </a:r>
            <a:r>
              <a:rPr lang="en-US" dirty="0" smtClean="0"/>
              <a:t> and </a:t>
            </a:r>
            <a:r>
              <a:rPr lang="en-US" i="1" dirty="0" smtClean="0">
                <a:hlinkClick r:id="rId4"/>
              </a:rPr>
              <a:t>A Different Way to Heal</a:t>
            </a:r>
            <a:r>
              <a:rPr lang="en-US" dirty="0" smtClean="0"/>
              <a:t>. North Carolina libraries recently added more videos from the Patient Education Institute which are available through the NC Health Info health pages.</a:t>
            </a:r>
          </a:p>
          <a:p>
            <a:endParaRPr lang="en-US" dirty="0" smtClean="0"/>
          </a:p>
          <a:p>
            <a:r>
              <a:rPr lang="en-US" dirty="0" smtClean="0"/>
              <a:t>The portal was researched and designed by Amanda Foster, an NC LIVE field experience graduate student from UNC Chapel Hill's School of Information &amp; Library Science, and in partnership with Christie </a:t>
            </a:r>
            <a:r>
              <a:rPr lang="en-US" dirty="0" err="1" smtClean="0"/>
              <a:t>Silbajoris</a:t>
            </a:r>
            <a:r>
              <a:rPr lang="en-US" dirty="0" smtClean="0"/>
              <a:t> at NC Health Info.</a:t>
            </a:r>
          </a:p>
          <a:p>
            <a:pPr lvl="2"/>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886573E-FD5B-DC43-9A9E-C6BBA5CF4BC4}" type="slidenum">
              <a:rPr lang="en-US" smtClean="0"/>
              <a:t>5</a:t>
            </a:fld>
            <a:endParaRPr lang="en-US"/>
          </a:p>
        </p:txBody>
      </p:sp>
    </p:spTree>
    <p:extLst>
      <p:ext uri="{BB962C8B-B14F-4D97-AF65-F5344CB8AC3E}">
        <p14:creationId xmlns:p14="http://schemas.microsoft.com/office/powerpoint/2010/main" val="2148587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kern="1200" dirty="0" smtClean="0">
                <a:solidFill>
                  <a:schemeClr val="tx1"/>
                </a:solidFill>
                <a:effectLst/>
                <a:latin typeface="+mn-lt"/>
                <a:ea typeface="+mn-ea"/>
                <a:cs typeface="+mn-cs"/>
              </a:rPr>
              <a:t>Free Promotional Tools &amp; Downloads</a:t>
            </a:r>
          </a:p>
          <a:p>
            <a:pPr lvl="2"/>
            <a:r>
              <a:rPr lang="en-US" sz="1200" kern="1200" dirty="0" smtClean="0">
                <a:solidFill>
                  <a:schemeClr val="tx1"/>
                </a:solidFill>
                <a:effectLst/>
                <a:latin typeface="+mn-lt"/>
                <a:ea typeface="+mn-ea"/>
                <a:cs typeface="+mn-cs"/>
              </a:rPr>
              <a:t>From the Library Staff section of our website, you can find a variety of downloadable free tools, including logos, customizable posters and other materials..</a:t>
            </a:r>
          </a:p>
          <a:p>
            <a:endParaRPr lang="en-US" dirty="0"/>
          </a:p>
        </p:txBody>
      </p:sp>
      <p:sp>
        <p:nvSpPr>
          <p:cNvPr id="4" name="Slide Number Placeholder 3"/>
          <p:cNvSpPr>
            <a:spLocks noGrp="1"/>
          </p:cNvSpPr>
          <p:nvPr>
            <p:ph type="sldNum" sz="quarter" idx="10"/>
          </p:nvPr>
        </p:nvSpPr>
        <p:spPr/>
        <p:txBody>
          <a:bodyPr/>
          <a:lstStyle/>
          <a:p>
            <a:fld id="{F886573E-FD5B-DC43-9A9E-C6BBA5CF4BC4}" type="slidenum">
              <a:rPr lang="en-US" smtClean="0"/>
              <a:t>6</a:t>
            </a:fld>
            <a:endParaRPr lang="en-US"/>
          </a:p>
        </p:txBody>
      </p:sp>
    </p:spTree>
    <p:extLst>
      <p:ext uri="{BB962C8B-B14F-4D97-AF65-F5344CB8AC3E}">
        <p14:creationId xmlns:p14="http://schemas.microsoft.com/office/powerpoint/2010/main" val="2740687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86573E-FD5B-DC43-9A9E-C6BBA5CF4BC4}" type="slidenum">
              <a:rPr lang="en-US" smtClean="0"/>
              <a:t>7</a:t>
            </a:fld>
            <a:endParaRPr lang="en-US"/>
          </a:p>
        </p:txBody>
      </p:sp>
    </p:spTree>
    <p:extLst>
      <p:ext uri="{BB962C8B-B14F-4D97-AF65-F5344CB8AC3E}">
        <p14:creationId xmlns:p14="http://schemas.microsoft.com/office/powerpoint/2010/main" val="11294232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86573E-FD5B-DC43-9A9E-C6BBA5CF4BC4}" type="slidenum">
              <a:rPr lang="en-US" smtClean="0"/>
              <a:t>8</a:t>
            </a:fld>
            <a:endParaRPr lang="en-US"/>
          </a:p>
        </p:txBody>
      </p:sp>
    </p:spTree>
    <p:extLst>
      <p:ext uri="{BB962C8B-B14F-4D97-AF65-F5344CB8AC3E}">
        <p14:creationId xmlns:p14="http://schemas.microsoft.com/office/powerpoint/2010/main" val="42921170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86573E-FD5B-DC43-9A9E-C6BBA5CF4BC4}" type="slidenum">
              <a:rPr lang="en-US" smtClean="0"/>
              <a:t>10</a:t>
            </a:fld>
            <a:endParaRPr lang="en-US"/>
          </a:p>
        </p:txBody>
      </p:sp>
    </p:spTree>
    <p:extLst>
      <p:ext uri="{BB962C8B-B14F-4D97-AF65-F5344CB8AC3E}">
        <p14:creationId xmlns:p14="http://schemas.microsoft.com/office/powerpoint/2010/main" val="27923699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smtClean="0">
                <a:solidFill>
                  <a:schemeClr val="tx1"/>
                </a:solidFill>
                <a:effectLst/>
                <a:latin typeface="+mn-lt"/>
                <a:ea typeface="+mn-ea"/>
                <a:cs typeface="+mn-cs"/>
              </a:rPr>
              <a:t>Building Shared Collections</a:t>
            </a:r>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NC LIVE came together in 1998 for a very distinct purpose – to provide libraries across the state with equal access to a shared collection of core </a:t>
            </a:r>
            <a:r>
              <a:rPr lang="en-US" sz="1200" kern="1200" dirty="0" err="1" smtClean="0">
                <a:solidFill>
                  <a:schemeClr val="tx1"/>
                </a:solidFill>
                <a:effectLst/>
                <a:latin typeface="+mn-lt"/>
                <a:ea typeface="+mn-ea"/>
                <a:cs typeface="+mn-cs"/>
              </a:rPr>
              <a:t>eResources</a:t>
            </a:r>
            <a:r>
              <a:rPr lang="en-US" sz="1200" kern="1200" dirty="0" smtClean="0">
                <a:solidFill>
                  <a:schemeClr val="tx1"/>
                </a:solidFill>
                <a:effectLst/>
                <a:latin typeface="+mn-lt"/>
                <a:ea typeface="+mn-ea"/>
                <a:cs typeface="+mn-cs"/>
              </a:rPr>
              <a:t>.  </a:t>
            </a:r>
          </a:p>
          <a:p>
            <a:pPr lvl="1"/>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And we’ve been doing it ever since: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the past 14 years, we’ve kept together  - Libraries have shared resources through NC LIVE, serving nearly the same purpose the whole time.  Resources have come and gone, but we’re still together.</a:t>
            </a:r>
          </a:p>
          <a:p>
            <a:pPr lvl="1"/>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We think our current collaboration has just started to scratch the surface of the advantages we can harness by collaborating.  We’re now looking at new models we can use to allow individual libraries to work together and achieve far greater success together than we could alone.    </a:t>
            </a:r>
          </a:p>
          <a:p>
            <a:endParaRPr lang="en-US" dirty="0"/>
          </a:p>
        </p:txBody>
      </p:sp>
      <p:sp>
        <p:nvSpPr>
          <p:cNvPr id="4" name="Slide Number Placeholder 3"/>
          <p:cNvSpPr>
            <a:spLocks noGrp="1"/>
          </p:cNvSpPr>
          <p:nvPr>
            <p:ph type="sldNum" sz="quarter" idx="10"/>
          </p:nvPr>
        </p:nvSpPr>
        <p:spPr/>
        <p:txBody>
          <a:bodyPr/>
          <a:lstStyle/>
          <a:p>
            <a:fld id="{F886573E-FD5B-DC43-9A9E-C6BBA5CF4BC4}" type="slidenum">
              <a:rPr lang="en-US" smtClean="0"/>
              <a:t>11</a:t>
            </a:fld>
            <a:endParaRPr lang="en-US"/>
          </a:p>
        </p:txBody>
      </p:sp>
    </p:spTree>
    <p:extLst>
      <p:ext uri="{BB962C8B-B14F-4D97-AF65-F5344CB8AC3E}">
        <p14:creationId xmlns:p14="http://schemas.microsoft.com/office/powerpoint/2010/main" val="2604705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86573E-FD5B-DC43-9A9E-C6BBA5CF4BC4}" type="slidenum">
              <a:rPr lang="en-US" smtClean="0"/>
              <a:t>12</a:t>
            </a:fld>
            <a:endParaRPr lang="en-US"/>
          </a:p>
        </p:txBody>
      </p:sp>
    </p:spTree>
    <p:extLst>
      <p:ext uri="{BB962C8B-B14F-4D97-AF65-F5344CB8AC3E}">
        <p14:creationId xmlns:p14="http://schemas.microsoft.com/office/powerpoint/2010/main" val="29461961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NC </a:t>
            </a:r>
            <a:r>
              <a:rPr lang="en-US" sz="1200" kern="1200" dirty="0" err="1" smtClean="0">
                <a:solidFill>
                  <a:schemeClr val="tx1"/>
                </a:solidFill>
                <a:effectLst/>
                <a:latin typeface="+mn-lt"/>
                <a:ea typeface="+mn-ea"/>
                <a:cs typeface="+mn-cs"/>
              </a:rPr>
              <a:t>SeAL</a:t>
            </a:r>
            <a:r>
              <a:rPr lang="en-US" sz="1200" kern="1200" dirty="0" smtClean="0">
                <a:solidFill>
                  <a:schemeClr val="tx1"/>
                </a:solidFill>
                <a:effectLst/>
                <a:latin typeface="+mn-lt"/>
                <a:ea typeface="+mn-ea"/>
                <a:cs typeface="+mn-cs"/>
              </a:rPr>
              <a:t> – Acronym means NC Shared </a:t>
            </a:r>
            <a:r>
              <a:rPr lang="en-US" sz="1200" kern="1200" dirty="0" err="1" smtClean="0">
                <a:solidFill>
                  <a:schemeClr val="tx1"/>
                </a:solidFill>
                <a:effectLst/>
                <a:latin typeface="+mn-lt"/>
                <a:ea typeface="+mn-ea"/>
                <a:cs typeface="+mn-cs"/>
              </a:rPr>
              <a:t>eAudio</a:t>
            </a:r>
            <a:r>
              <a:rPr lang="en-US" sz="1200" kern="1200" dirty="0" smtClean="0">
                <a:solidFill>
                  <a:schemeClr val="tx1"/>
                </a:solidFill>
                <a:effectLst/>
                <a:latin typeface="+mn-lt"/>
                <a:ea typeface="+mn-ea"/>
                <a:cs typeface="+mn-cs"/>
              </a:rPr>
              <a:t> Library – but this is just an example, not limited to audio!</a:t>
            </a:r>
          </a:p>
          <a:p>
            <a:pPr lvl="1"/>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NC </a:t>
            </a:r>
            <a:r>
              <a:rPr lang="en-US" sz="1200" kern="1200" dirty="0" err="1" smtClean="0">
                <a:solidFill>
                  <a:schemeClr val="tx1"/>
                </a:solidFill>
                <a:effectLst/>
                <a:latin typeface="+mn-lt"/>
                <a:ea typeface="+mn-ea"/>
                <a:cs typeface="+mn-cs"/>
              </a:rPr>
              <a:t>SeAL</a:t>
            </a:r>
            <a:r>
              <a:rPr lang="en-US" sz="1200" kern="1200" dirty="0" smtClean="0">
                <a:solidFill>
                  <a:schemeClr val="tx1"/>
                </a:solidFill>
                <a:effectLst/>
                <a:latin typeface="+mn-lt"/>
                <a:ea typeface="+mn-ea"/>
                <a:cs typeface="+mn-cs"/>
              </a:rPr>
              <a:t> is really an example of the types of collaboration and teamwork that NC LIVE hopes to take greater advantage of going forward. </a:t>
            </a:r>
          </a:p>
          <a:p>
            <a:pPr lvl="1"/>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NC LIVE wants to harness its collective purchasing power to provide platforms that libraries can collectively build on and grow.  </a:t>
            </a:r>
            <a:endParaRPr lang="en-US" dirty="0"/>
          </a:p>
        </p:txBody>
      </p:sp>
      <p:sp>
        <p:nvSpPr>
          <p:cNvPr id="4" name="Slide Number Placeholder 3"/>
          <p:cNvSpPr>
            <a:spLocks noGrp="1"/>
          </p:cNvSpPr>
          <p:nvPr>
            <p:ph type="sldNum" sz="quarter" idx="10"/>
          </p:nvPr>
        </p:nvSpPr>
        <p:spPr/>
        <p:txBody>
          <a:bodyPr/>
          <a:lstStyle/>
          <a:p>
            <a:fld id="{F886573E-FD5B-DC43-9A9E-C6BBA5CF4BC4}" type="slidenum">
              <a:rPr lang="en-US" smtClean="0"/>
              <a:t>13</a:t>
            </a:fld>
            <a:endParaRPr lang="en-US"/>
          </a:p>
        </p:txBody>
      </p:sp>
    </p:spTree>
    <p:extLst>
      <p:ext uri="{BB962C8B-B14F-4D97-AF65-F5344CB8AC3E}">
        <p14:creationId xmlns:p14="http://schemas.microsoft.com/office/powerpoint/2010/main" val="9364742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886573E-FD5B-DC43-9A9E-C6BBA5CF4BC4}" type="slidenum">
              <a:rPr lang="en-US" smtClean="0"/>
              <a:t>14</a:t>
            </a:fld>
            <a:endParaRPr lang="en-US"/>
          </a:p>
        </p:txBody>
      </p:sp>
    </p:spTree>
    <p:extLst>
      <p:ext uri="{BB962C8B-B14F-4D97-AF65-F5344CB8AC3E}">
        <p14:creationId xmlns:p14="http://schemas.microsoft.com/office/powerpoint/2010/main" val="33212557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14 libraries have added approximately</a:t>
            </a:r>
            <a:r>
              <a:rPr lang="en-US" baseline="0" dirty="0" smtClean="0"/>
              <a:t> 800 books to the collection for everyone across the state to use.</a:t>
            </a:r>
            <a:endParaRPr lang="en-US" dirty="0"/>
          </a:p>
        </p:txBody>
      </p:sp>
      <p:sp>
        <p:nvSpPr>
          <p:cNvPr id="4" name="Slide Number Placeholder 3"/>
          <p:cNvSpPr>
            <a:spLocks noGrp="1"/>
          </p:cNvSpPr>
          <p:nvPr>
            <p:ph type="sldNum" sz="quarter" idx="10"/>
          </p:nvPr>
        </p:nvSpPr>
        <p:spPr/>
        <p:txBody>
          <a:bodyPr/>
          <a:lstStyle/>
          <a:p>
            <a:fld id="{F886573E-FD5B-DC43-9A9E-C6BBA5CF4BC4}" type="slidenum">
              <a:rPr lang="en-US" smtClean="0"/>
              <a:t>15</a:t>
            </a:fld>
            <a:endParaRPr lang="en-US"/>
          </a:p>
        </p:txBody>
      </p:sp>
    </p:spTree>
    <p:extLst>
      <p:ext uri="{BB962C8B-B14F-4D97-AF65-F5344CB8AC3E}">
        <p14:creationId xmlns:p14="http://schemas.microsoft.com/office/powerpoint/2010/main" val="24840063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86573E-FD5B-DC43-9A9E-C6BBA5CF4BC4}" type="slidenum">
              <a:rPr lang="en-US" smtClean="0"/>
              <a:t>16</a:t>
            </a:fld>
            <a:endParaRPr lang="en-US"/>
          </a:p>
        </p:txBody>
      </p:sp>
    </p:spTree>
    <p:extLst>
      <p:ext uri="{BB962C8B-B14F-4D97-AF65-F5344CB8AC3E}">
        <p14:creationId xmlns:p14="http://schemas.microsoft.com/office/powerpoint/2010/main" val="31113678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Charge: To work with members of the NC LIVE Resources Advisory Committee (RAC) to</a:t>
            </a:r>
          </a:p>
          <a:p>
            <a:r>
              <a:rPr lang="en-US" dirty="0" smtClean="0"/>
              <a:t>develop a multi-year plan for the purpose of building shared collections of non-</a:t>
            </a:r>
          </a:p>
          <a:p>
            <a:r>
              <a:rPr lang="en-US" dirty="0" smtClean="0"/>
              <a:t>subscription digital content meant for permanent access/ownership.</a:t>
            </a:r>
          </a:p>
          <a:p>
            <a:endParaRPr lang="en-US" dirty="0" smtClean="0"/>
          </a:p>
          <a:p>
            <a:r>
              <a:rPr lang="en-US" dirty="0" smtClean="0"/>
              <a:t>Two members from each Community of Interest (COI). Selection of Taskforce</a:t>
            </a:r>
          </a:p>
          <a:p>
            <a:r>
              <a:rPr lang="en-US" dirty="0" smtClean="0"/>
              <a:t>members will be determined by each COI. Members of the Resources Advisory</a:t>
            </a:r>
          </a:p>
          <a:p>
            <a:r>
              <a:rPr lang="en-US" dirty="0" smtClean="0"/>
              <a:t>Committee may attend Taskforce meetings. In addition,</a:t>
            </a:r>
          </a:p>
          <a:p>
            <a:endParaRPr lang="en-US" dirty="0" smtClean="0"/>
          </a:p>
          <a:p>
            <a:endParaRPr lang="en-US" dirty="0" smtClean="0"/>
          </a:p>
          <a:p>
            <a:r>
              <a:rPr lang="en-US" dirty="0" smtClean="0"/>
              <a:t>The Taskforce will present to the RAC a plan that:</a:t>
            </a:r>
          </a:p>
          <a:p>
            <a:r>
              <a:rPr lang="en-US" dirty="0" smtClean="0"/>
              <a:t>1. Outlines the environmental factors influencing the needs for permanent</a:t>
            </a:r>
          </a:p>
          <a:p>
            <a:r>
              <a:rPr lang="en-US" dirty="0" smtClean="0"/>
              <a:t>resources within and across COIs;</a:t>
            </a:r>
          </a:p>
          <a:p>
            <a:r>
              <a:rPr lang="en-US" dirty="0" smtClean="0"/>
              <a:t>2. Describes logistical aspects of building shared collections via NC LIVE;</a:t>
            </a:r>
          </a:p>
          <a:p>
            <a:r>
              <a:rPr lang="en-US" dirty="0" smtClean="0"/>
              <a:t>3. Identifies annual and multi-year goals and priorities;</a:t>
            </a:r>
          </a:p>
          <a:p>
            <a:r>
              <a:rPr lang="en-US" dirty="0" smtClean="0"/>
              <a:t>4. Articulates budgetary estimates to achieve goals and priorities;</a:t>
            </a:r>
          </a:p>
          <a:p>
            <a:r>
              <a:rPr lang="en-US" dirty="0" smtClean="0"/>
              <a:t>5. Describes expected usage patterns and targets and communicates methods for</a:t>
            </a:r>
          </a:p>
          <a:p>
            <a:r>
              <a:rPr lang="en-US" dirty="0" smtClean="0"/>
              <a:t>assessing the sustainability of the plan and the collections;</a:t>
            </a:r>
          </a:p>
          <a:p>
            <a:r>
              <a:rPr lang="en-US" dirty="0" smtClean="0"/>
              <a:t>6. Provides insight to the platforms and technologies needed by COIs and libraries</a:t>
            </a:r>
          </a:p>
          <a:p>
            <a:r>
              <a:rPr lang="en-US" dirty="0" smtClean="0"/>
              <a:t>to ensure ongoing usage.</a:t>
            </a:r>
            <a:endParaRPr lang="en-US" dirty="0"/>
          </a:p>
        </p:txBody>
      </p:sp>
      <p:sp>
        <p:nvSpPr>
          <p:cNvPr id="4" name="Slide Number Placeholder 3"/>
          <p:cNvSpPr>
            <a:spLocks noGrp="1"/>
          </p:cNvSpPr>
          <p:nvPr>
            <p:ph type="sldNum" sz="quarter" idx="10"/>
          </p:nvPr>
        </p:nvSpPr>
        <p:spPr/>
        <p:txBody>
          <a:bodyPr/>
          <a:lstStyle/>
          <a:p>
            <a:fld id="{F886573E-FD5B-DC43-9A9E-C6BBA5CF4BC4}" type="slidenum">
              <a:rPr lang="en-US" smtClean="0"/>
              <a:t>17</a:t>
            </a:fld>
            <a:endParaRPr lang="en-US"/>
          </a:p>
        </p:txBody>
      </p:sp>
    </p:spTree>
    <p:extLst>
      <p:ext uri="{BB962C8B-B14F-4D97-AF65-F5344CB8AC3E}">
        <p14:creationId xmlns:p14="http://schemas.microsoft.com/office/powerpoint/2010/main" val="7121139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86573E-FD5B-DC43-9A9E-C6BBA5CF4BC4}" type="slidenum">
              <a:rPr lang="en-US" smtClean="0"/>
              <a:t>19</a:t>
            </a:fld>
            <a:endParaRPr lang="en-US"/>
          </a:p>
        </p:txBody>
      </p:sp>
    </p:spTree>
    <p:extLst>
      <p:ext uri="{BB962C8B-B14F-4D97-AF65-F5344CB8AC3E}">
        <p14:creationId xmlns:p14="http://schemas.microsoft.com/office/powerpoint/2010/main" val="362069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If you’re interested in finding out more about how you can participate in NC </a:t>
            </a:r>
            <a:r>
              <a:rPr lang="en-US" sz="1200" kern="1200" dirty="0" err="1" smtClean="0">
                <a:solidFill>
                  <a:schemeClr val="tx1"/>
                </a:solidFill>
                <a:effectLst/>
                <a:latin typeface="+mn-lt"/>
                <a:ea typeface="+mn-ea"/>
                <a:cs typeface="+mn-cs"/>
              </a:rPr>
              <a:t>SeAL</a:t>
            </a:r>
            <a:r>
              <a:rPr lang="en-US" sz="1200" kern="1200" dirty="0" smtClean="0">
                <a:solidFill>
                  <a:schemeClr val="tx1"/>
                </a:solidFill>
                <a:effectLst/>
                <a:latin typeface="+mn-lt"/>
                <a:ea typeface="+mn-ea"/>
                <a:cs typeface="+mn-cs"/>
              </a:rPr>
              <a:t> or other shared collection building opportunities, please contact </a:t>
            </a:r>
            <a:r>
              <a:rPr lang="en-US" sz="1200" u="sng" kern="1200" dirty="0" smtClean="0">
                <a:solidFill>
                  <a:schemeClr val="tx1"/>
                </a:solidFill>
                <a:effectLst/>
                <a:latin typeface="+mn-lt"/>
                <a:ea typeface="+mn-ea"/>
                <a:cs typeface="+mn-cs"/>
                <a:hlinkClick r:id="rId3"/>
              </a:rPr>
              <a:t>tim@nclive.org</a:t>
            </a:r>
            <a:r>
              <a:rPr lang="en-US" sz="120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F886573E-FD5B-DC43-9A9E-C6BBA5CF4BC4}" type="slidenum">
              <a:rPr lang="en-US" smtClean="0"/>
              <a:t>20</a:t>
            </a:fld>
            <a:endParaRPr lang="en-US"/>
          </a:p>
        </p:txBody>
      </p:sp>
    </p:spTree>
    <p:extLst>
      <p:ext uri="{BB962C8B-B14F-4D97-AF65-F5344CB8AC3E}">
        <p14:creationId xmlns:p14="http://schemas.microsoft.com/office/powerpoint/2010/main" val="1557779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8ACDB3CC-F982-40F9-8DD6-BCC9AFBF44BD}" type="datetime1">
              <a:rPr lang="en-US"/>
              <a:pPr>
                <a:defRPr/>
              </a:pPr>
              <a:t>12/17/2014</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dirty="0">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ea typeface="+mn-ea"/>
                <a:cs typeface="+mn-cs"/>
              </a:defRPr>
            </a:lvl1pPr>
          </a:lstStyle>
          <a:p>
            <a:pPr>
              <a:defRPr/>
            </a:pPr>
            <a:fld id="{8716640F-CE12-E643-B186-22229D95D3D4}" type="slidenum">
              <a:rPr lang="en-US"/>
              <a:pPr>
                <a:defRPr/>
              </a:pPr>
              <a:t>‹#›</a:t>
            </a:fld>
            <a:endParaRPr lang="en-US"/>
          </a:p>
        </p:txBody>
      </p:sp>
    </p:spTree>
    <p:extLst>
      <p:ext uri="{BB962C8B-B14F-4D97-AF65-F5344CB8AC3E}">
        <p14:creationId xmlns:p14="http://schemas.microsoft.com/office/powerpoint/2010/main" val="3158426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38B5035-ABB6-9F4A-BB5E-3D4843510730}" type="datetimeFigureOut">
              <a:rPr lang="en-US"/>
              <a:pPr>
                <a:defRPr/>
              </a:pPr>
              <a:t>12/17/2014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ea typeface="+mn-ea"/>
                <a:cs typeface="+mn-cs"/>
              </a:defRPr>
            </a:lvl1pPr>
          </a:lstStyle>
          <a:p>
            <a:pPr>
              <a:defRPr/>
            </a:pPr>
            <a:fld id="{C868ED1E-DEE8-FA43-B986-0203AD97F385}" type="slidenum">
              <a:rPr lang="en-US"/>
              <a:pPr>
                <a:defRPr/>
              </a:pPr>
              <a:t>‹#›</a:t>
            </a:fld>
            <a:endParaRPr lang="en-US"/>
          </a:p>
        </p:txBody>
      </p:sp>
    </p:spTree>
    <p:extLst>
      <p:ext uri="{BB962C8B-B14F-4D97-AF65-F5344CB8AC3E}">
        <p14:creationId xmlns:p14="http://schemas.microsoft.com/office/powerpoint/2010/main" val="3629335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4DDAE5B-B07C-441A-8026-C23A427A74DC}" type="datetime1">
              <a:rPr lang="en-US"/>
              <a:pPr>
                <a:defRPr/>
              </a:pPr>
              <a:t>12/17/2014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ea typeface="+mn-ea"/>
                <a:cs typeface="+mn-cs"/>
              </a:defRPr>
            </a:lvl1pPr>
          </a:lstStyle>
          <a:p>
            <a:pPr>
              <a:defRPr/>
            </a:pPr>
            <a:fld id="{993E7078-B910-1540-83FF-44B321D45D6A}" type="slidenum">
              <a:rPr lang="en-US"/>
              <a:pPr>
                <a:defRPr/>
              </a:pPr>
              <a:t>‹#›</a:t>
            </a:fld>
            <a:endParaRPr lang="en-US"/>
          </a:p>
        </p:txBody>
      </p:sp>
    </p:spTree>
    <p:extLst>
      <p:ext uri="{BB962C8B-B14F-4D97-AF65-F5344CB8AC3E}">
        <p14:creationId xmlns:p14="http://schemas.microsoft.com/office/powerpoint/2010/main" val="3141684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fld id="{D52F6EAD-0829-CB48-8134-72515C8BB658}" type="datetimeFigureOut">
              <a:rPr lang="en-US"/>
              <a:pPr>
                <a:defRPr/>
              </a:pPr>
              <a:t>12/17/2014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ea typeface="+mn-ea"/>
                <a:cs typeface="+mn-cs"/>
              </a:defRPr>
            </a:lvl1pPr>
          </a:lstStyle>
          <a:p>
            <a:pPr>
              <a:defRPr/>
            </a:pPr>
            <a:fld id="{8A67F1D8-3156-3247-AA2C-DC622AC87EF6}" type="slidenum">
              <a:rPr lang="en-US"/>
              <a:pPr>
                <a:defRPr/>
              </a:pPr>
              <a:t>‹#›</a:t>
            </a:fld>
            <a:endParaRPr lang="en-US"/>
          </a:p>
        </p:txBody>
      </p:sp>
    </p:spTree>
    <p:extLst>
      <p:ext uri="{BB962C8B-B14F-4D97-AF65-F5344CB8AC3E}">
        <p14:creationId xmlns:p14="http://schemas.microsoft.com/office/powerpoint/2010/main" val="2309090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fld id="{DB1E02C8-F940-CB45-81C4-0A89437CF96D}" type="datetimeFigureOut">
              <a:rPr lang="en-US"/>
              <a:pPr>
                <a:defRPr/>
              </a:pPr>
              <a:t>12/17/2014</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ea typeface="+mn-ea"/>
                <a:cs typeface="+mn-cs"/>
              </a:defRPr>
            </a:lvl1pPr>
          </a:lstStyle>
          <a:p>
            <a:pPr>
              <a:defRPr/>
            </a:pPr>
            <a:fld id="{D41B8286-8107-4F4D-9284-49067A8F7099}" type="slidenum">
              <a:rPr lang="en-US"/>
              <a:pPr>
                <a:defRPr/>
              </a:pPr>
              <a:t>‹#›</a:t>
            </a:fld>
            <a:endParaRPr lang="en-US"/>
          </a:p>
        </p:txBody>
      </p:sp>
    </p:spTree>
    <p:extLst>
      <p:ext uri="{BB962C8B-B14F-4D97-AF65-F5344CB8AC3E}">
        <p14:creationId xmlns:p14="http://schemas.microsoft.com/office/powerpoint/2010/main" val="2362906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fld id="{AB50D987-549B-244D-9307-2FC5CC46372C}" type="datetimeFigureOut">
              <a:rPr lang="en-US"/>
              <a:pPr>
                <a:defRPr/>
              </a:pPr>
              <a:t>12/17/2014</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ea typeface="+mn-ea"/>
                <a:cs typeface="+mn-cs"/>
              </a:defRPr>
            </a:lvl1pPr>
          </a:lstStyle>
          <a:p>
            <a:pPr>
              <a:defRPr/>
            </a:pPr>
            <a:fld id="{62363F57-8B3F-0342-80CA-6040B7F29410}" type="slidenum">
              <a:rPr lang="en-US"/>
              <a:pPr>
                <a:defRPr/>
              </a:pPr>
              <a:t>‹#›</a:t>
            </a:fld>
            <a:endParaRPr lang="en-US"/>
          </a:p>
        </p:txBody>
      </p:sp>
    </p:spTree>
    <p:extLst>
      <p:ext uri="{BB962C8B-B14F-4D97-AF65-F5344CB8AC3E}">
        <p14:creationId xmlns:p14="http://schemas.microsoft.com/office/powerpoint/2010/main" val="486178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10301912-35A7-DD44-BBE8-23BAF66DD2CB}" type="datetimeFigureOut">
              <a:rPr lang="en-US"/>
              <a:pPr>
                <a:defRPr/>
              </a:pPr>
              <a:t>12/17/2014</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ea typeface="+mn-ea"/>
                <a:cs typeface="+mn-cs"/>
              </a:defRPr>
            </a:lvl1pPr>
          </a:lstStyle>
          <a:p>
            <a:pPr>
              <a:defRPr/>
            </a:pPr>
            <a:fld id="{70CA39E7-2FBB-D848-88AE-41275BC56362}" type="slidenum">
              <a:rPr lang="en-US"/>
              <a:pPr>
                <a:defRPr/>
              </a:pPr>
              <a:t>‹#›</a:t>
            </a:fld>
            <a:endParaRPr lang="en-US"/>
          </a:p>
        </p:txBody>
      </p:sp>
    </p:spTree>
    <p:extLst>
      <p:ext uri="{BB962C8B-B14F-4D97-AF65-F5344CB8AC3E}">
        <p14:creationId xmlns:p14="http://schemas.microsoft.com/office/powerpoint/2010/main" val="2669584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C08C27A5-BDD1-574C-AFB7-B1D233B500E0}" type="datetimeFigureOut">
              <a:rPr lang="en-US"/>
              <a:pPr>
                <a:defRPr/>
              </a:pPr>
              <a:t>12/17/2014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ea typeface="+mn-ea"/>
                <a:cs typeface="+mn-cs"/>
              </a:defRPr>
            </a:lvl1pPr>
          </a:lstStyle>
          <a:p>
            <a:pPr>
              <a:defRPr/>
            </a:pPr>
            <a:fld id="{56FC5973-318A-8B4E-8DED-13DC96070347}" type="slidenum">
              <a:rPr lang="en-US"/>
              <a:pPr>
                <a:defRPr/>
              </a:pPr>
              <a:t>‹#›</a:t>
            </a:fld>
            <a:endParaRPr lang="en-US"/>
          </a:p>
        </p:txBody>
      </p:sp>
    </p:spTree>
    <p:extLst>
      <p:ext uri="{BB962C8B-B14F-4D97-AF65-F5344CB8AC3E}">
        <p14:creationId xmlns:p14="http://schemas.microsoft.com/office/powerpoint/2010/main" val="2706575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204A77CA-FDB8-8C4C-831F-8B5E944D7263}" type="datetimeFigureOut">
              <a:rPr lang="en-US"/>
              <a:pPr>
                <a:defRPr/>
              </a:pPr>
              <a:t>12/17/2014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ea typeface="+mn-ea"/>
                <a:cs typeface="+mn-cs"/>
              </a:defRPr>
            </a:lvl1pPr>
          </a:lstStyle>
          <a:p>
            <a:pPr>
              <a:defRPr/>
            </a:pPr>
            <a:fld id="{DE55F241-5BC2-1D46-AFE3-A0A3DCE83F15}" type="slidenum">
              <a:rPr lang="en-US"/>
              <a:pPr>
                <a:defRPr/>
              </a:pPr>
              <a:t>‹#›</a:t>
            </a:fld>
            <a:endParaRPr lang="en-US"/>
          </a:p>
        </p:txBody>
      </p:sp>
    </p:spTree>
    <p:extLst>
      <p:ext uri="{BB962C8B-B14F-4D97-AF65-F5344CB8AC3E}">
        <p14:creationId xmlns:p14="http://schemas.microsoft.com/office/powerpoint/2010/main" val="29016810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6DF44E0-FB67-394C-8D43-38FB7027E77D}" type="datetimeFigureOut">
              <a:rPr lang="en-US"/>
              <a:pPr>
                <a:defRPr/>
              </a:pPr>
              <a:t>12/17/2014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ea typeface="+mn-ea"/>
                <a:cs typeface="+mn-cs"/>
              </a:defRPr>
            </a:lvl1pPr>
          </a:lstStyle>
          <a:p>
            <a:pPr>
              <a:defRPr/>
            </a:pPr>
            <a:fld id="{C73282F4-3C1C-AD45-A67B-77992800B147}" type="slidenum">
              <a:rPr lang="en-US"/>
              <a:pPr>
                <a:defRPr/>
              </a:pPr>
              <a:t>‹#›</a:t>
            </a:fld>
            <a:endParaRPr lang="en-US"/>
          </a:p>
        </p:txBody>
      </p:sp>
    </p:spTree>
    <p:extLst>
      <p:ext uri="{BB962C8B-B14F-4D97-AF65-F5344CB8AC3E}">
        <p14:creationId xmlns:p14="http://schemas.microsoft.com/office/powerpoint/2010/main" val="3440655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25999CD-113E-F54A-BDA1-105A96D70AD5}" type="datetimeFigureOut">
              <a:rPr lang="en-US"/>
              <a:pPr>
                <a:defRPr/>
              </a:pPr>
              <a:t>12/17/2014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ea typeface="+mn-ea"/>
                <a:cs typeface="+mn-cs"/>
              </a:defRPr>
            </a:lvl1pPr>
          </a:lstStyle>
          <a:p>
            <a:pPr>
              <a:defRPr/>
            </a:pPr>
            <a:fld id="{1533355D-0344-2047-8FA4-EC6A9C1B8CE4}" type="slidenum">
              <a:rPr lang="en-US"/>
              <a:pPr>
                <a:defRPr/>
              </a:pPr>
              <a:t>‹#›</a:t>
            </a:fld>
            <a:endParaRPr lang="en-US"/>
          </a:p>
        </p:txBody>
      </p:sp>
    </p:spTree>
    <p:extLst>
      <p:ext uri="{BB962C8B-B14F-4D97-AF65-F5344CB8AC3E}">
        <p14:creationId xmlns:p14="http://schemas.microsoft.com/office/powerpoint/2010/main" val="498628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3000">
              <a:schemeClr val="bg1">
                <a:lumMod val="75000"/>
              </a:schemeClr>
            </a:gs>
            <a:gs pos="100000">
              <a:srgbClr val="FFFFFF"/>
            </a:gs>
          </a:gsLst>
          <a:lin ang="0" scaled="0"/>
          <a:tileRect/>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6605588"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cs typeface="+mn-cs"/>
              </a:defRPr>
            </a:lvl1pPr>
          </a:lstStyle>
          <a:p>
            <a:pPr>
              <a:defRPr/>
            </a:pPr>
            <a:fld id="{60615547-7BCB-424E-8668-9ACD4A52AFF9}" type="datetimeFigureOut">
              <a:rPr lang="en-US"/>
              <a:pPr>
                <a:defRPr/>
              </a:pPr>
              <a:t>12/17/2014</a:t>
            </a:fld>
            <a:endParaRPr lang="en-US"/>
          </a:p>
        </p:txBody>
      </p:sp>
      <p:pic>
        <p:nvPicPr>
          <p:cNvPr id="1029" name="Picture 6" descr="logo-nclive.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062788" y="-77788"/>
            <a:ext cx="1920875" cy="14954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95" r:id="rId1"/>
    <p:sldLayoutId id="2147484196" r:id="rId2"/>
    <p:sldLayoutId id="2147484197" r:id="rId3"/>
    <p:sldLayoutId id="2147484198" r:id="rId4"/>
    <p:sldLayoutId id="2147484199" r:id="rId5"/>
    <p:sldLayoutId id="2147484200" r:id="rId6"/>
    <p:sldLayoutId id="2147484201" r:id="rId7"/>
    <p:sldLayoutId id="2147484202" r:id="rId8"/>
    <p:sldLayoutId id="2147484203" r:id="rId9"/>
    <p:sldLayoutId id="2147484204" r:id="rId10"/>
    <p:sldLayoutId id="2147484205" r:id="rId11"/>
  </p:sldLayoutIdLst>
  <p:txStyles>
    <p:titleStyle>
      <a:lvl1pPr algn="l" defTabSz="457200" rtl="0" fontAlgn="base">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fontAlgn="base">
        <a:spcBef>
          <a:spcPct val="0"/>
        </a:spcBef>
        <a:spcAft>
          <a:spcPct val="0"/>
        </a:spcAft>
        <a:defRPr sz="4400">
          <a:solidFill>
            <a:schemeClr val="tx1"/>
          </a:solidFill>
          <a:latin typeface="Franklin Gothic Medium" charset="0"/>
          <a:ea typeface="ＭＳ Ｐゴシック" charset="0"/>
          <a:cs typeface="ＭＳ Ｐゴシック" charset="0"/>
        </a:defRPr>
      </a:lvl2pPr>
      <a:lvl3pPr algn="l" defTabSz="457200" rtl="0" fontAlgn="base">
        <a:spcBef>
          <a:spcPct val="0"/>
        </a:spcBef>
        <a:spcAft>
          <a:spcPct val="0"/>
        </a:spcAft>
        <a:defRPr sz="4400">
          <a:solidFill>
            <a:schemeClr val="tx1"/>
          </a:solidFill>
          <a:latin typeface="Franklin Gothic Medium" charset="0"/>
          <a:ea typeface="ＭＳ Ｐゴシック" charset="0"/>
          <a:cs typeface="ＭＳ Ｐゴシック" charset="0"/>
        </a:defRPr>
      </a:lvl3pPr>
      <a:lvl4pPr algn="l" defTabSz="457200" rtl="0" fontAlgn="base">
        <a:spcBef>
          <a:spcPct val="0"/>
        </a:spcBef>
        <a:spcAft>
          <a:spcPct val="0"/>
        </a:spcAft>
        <a:defRPr sz="4400">
          <a:solidFill>
            <a:schemeClr val="tx1"/>
          </a:solidFill>
          <a:latin typeface="Franklin Gothic Medium" charset="0"/>
          <a:ea typeface="ＭＳ Ｐゴシック" charset="0"/>
          <a:cs typeface="ＭＳ Ｐゴシック" charset="0"/>
        </a:defRPr>
      </a:lvl4pPr>
      <a:lvl5pPr algn="l" defTabSz="457200" rtl="0" fontAlgn="base">
        <a:spcBef>
          <a:spcPct val="0"/>
        </a:spcBef>
        <a:spcAft>
          <a:spcPct val="0"/>
        </a:spcAft>
        <a:defRPr sz="4400">
          <a:solidFill>
            <a:schemeClr val="tx1"/>
          </a:solidFill>
          <a:latin typeface="Franklin Gothic Medium" charset="0"/>
          <a:ea typeface="ＭＳ Ｐゴシック" charset="0"/>
          <a:cs typeface="ＭＳ Ｐゴシック" charset="0"/>
        </a:defRPr>
      </a:lvl5pPr>
      <a:lvl6pPr marL="457200" algn="l" defTabSz="457200" rtl="0" fontAlgn="base">
        <a:spcBef>
          <a:spcPct val="0"/>
        </a:spcBef>
        <a:spcAft>
          <a:spcPct val="0"/>
        </a:spcAft>
        <a:defRPr sz="4400">
          <a:solidFill>
            <a:schemeClr val="tx1"/>
          </a:solidFill>
          <a:latin typeface="Franklin Gothic Medium" charset="0"/>
          <a:ea typeface="ＭＳ Ｐゴシック" charset="0"/>
          <a:cs typeface="ＭＳ Ｐゴシック" charset="0"/>
        </a:defRPr>
      </a:lvl6pPr>
      <a:lvl7pPr marL="914400" algn="l" defTabSz="457200" rtl="0" fontAlgn="base">
        <a:spcBef>
          <a:spcPct val="0"/>
        </a:spcBef>
        <a:spcAft>
          <a:spcPct val="0"/>
        </a:spcAft>
        <a:defRPr sz="4400">
          <a:solidFill>
            <a:schemeClr val="tx1"/>
          </a:solidFill>
          <a:latin typeface="Franklin Gothic Medium" charset="0"/>
          <a:ea typeface="ＭＳ Ｐゴシック" charset="0"/>
          <a:cs typeface="ＭＳ Ｐゴシック" charset="0"/>
        </a:defRPr>
      </a:lvl7pPr>
      <a:lvl8pPr marL="1371600" algn="l" defTabSz="457200" rtl="0" fontAlgn="base">
        <a:spcBef>
          <a:spcPct val="0"/>
        </a:spcBef>
        <a:spcAft>
          <a:spcPct val="0"/>
        </a:spcAft>
        <a:defRPr sz="4400">
          <a:solidFill>
            <a:schemeClr val="tx1"/>
          </a:solidFill>
          <a:latin typeface="Franklin Gothic Medium" charset="0"/>
          <a:ea typeface="ＭＳ Ｐゴシック" charset="0"/>
          <a:cs typeface="ＭＳ Ｐゴシック" charset="0"/>
        </a:defRPr>
      </a:lvl8pPr>
      <a:lvl9pPr marL="1828800" algn="l" defTabSz="457200" rtl="0" fontAlgn="base">
        <a:spcBef>
          <a:spcPct val="0"/>
        </a:spcBef>
        <a:spcAft>
          <a:spcPct val="0"/>
        </a:spcAft>
        <a:defRPr sz="4400">
          <a:solidFill>
            <a:schemeClr val="tx1"/>
          </a:solidFill>
          <a:latin typeface="Franklin Gothic Medium" charset="0"/>
          <a:ea typeface="ＭＳ Ｐゴシック" charset="0"/>
          <a:cs typeface="ＭＳ Ｐゴシック" charset="0"/>
        </a:defRPr>
      </a:lvl9pPr>
    </p:titleStyle>
    <p:bodyStyle>
      <a:lvl1pPr algn="l" defTabSz="457200" rtl="0" fontAlgn="base">
        <a:spcBef>
          <a:spcPct val="20000"/>
        </a:spcBef>
        <a:spcAft>
          <a:spcPct val="0"/>
        </a:spcAft>
        <a:buFont typeface="Arial" charset="0"/>
        <a:defRPr sz="3200" kern="1200">
          <a:solidFill>
            <a:schemeClr val="tx1"/>
          </a:solidFill>
          <a:latin typeface="+mn-lt"/>
          <a:ea typeface="ＭＳ Ｐゴシック" charset="0"/>
          <a:cs typeface="ＭＳ Ｐゴシック" charset="0"/>
        </a:defRPr>
      </a:lvl1pPr>
      <a:lvl2pPr marL="457200" algn="l" defTabSz="457200" rtl="0" fontAlgn="base">
        <a:spcBef>
          <a:spcPct val="20000"/>
        </a:spcBef>
        <a:spcAft>
          <a:spcPct val="0"/>
        </a:spcAft>
        <a:buFont typeface="Arial" charset="0"/>
        <a:defRPr sz="2800" kern="1200">
          <a:solidFill>
            <a:schemeClr val="tx1"/>
          </a:solidFill>
          <a:latin typeface="+mn-lt"/>
          <a:ea typeface="ＭＳ Ｐゴシック" charset="0"/>
          <a:cs typeface="+mn-cs"/>
        </a:defRPr>
      </a:lvl2pPr>
      <a:lvl3pPr marL="914400" algn="l" defTabSz="457200" rtl="0" fontAlgn="base">
        <a:spcBef>
          <a:spcPct val="20000"/>
        </a:spcBef>
        <a:spcAft>
          <a:spcPct val="0"/>
        </a:spcAft>
        <a:buFont typeface="Arial" charset="0"/>
        <a:defRPr sz="2400" kern="1200">
          <a:solidFill>
            <a:schemeClr val="tx1"/>
          </a:solidFill>
          <a:latin typeface="+mn-lt"/>
          <a:ea typeface="ＭＳ Ｐゴシック" charset="0"/>
          <a:cs typeface="+mn-cs"/>
        </a:defRPr>
      </a:lvl3pPr>
      <a:lvl4pPr marL="1371600" algn="l" defTabSz="457200" rtl="0" fontAlgn="base">
        <a:spcBef>
          <a:spcPct val="20000"/>
        </a:spcBef>
        <a:spcAft>
          <a:spcPct val="0"/>
        </a:spcAft>
        <a:buFont typeface="Arial" charset="0"/>
        <a:defRPr sz="2000" kern="1200">
          <a:solidFill>
            <a:schemeClr val="tx1"/>
          </a:solidFill>
          <a:latin typeface="+mn-lt"/>
          <a:ea typeface="ＭＳ Ｐゴシック" charset="0"/>
          <a:cs typeface="+mn-cs"/>
        </a:defRPr>
      </a:lvl4pPr>
      <a:lvl5pPr marL="1828800" algn="l" defTabSz="457200" rtl="0" fontAlgn="base">
        <a:spcBef>
          <a:spcPct val="20000"/>
        </a:spcBef>
        <a:spcAft>
          <a:spcPct val="0"/>
        </a:spcAft>
        <a:buFont typeface="Arial" charset="0"/>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health.nclive.or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http://nclive.org/librarystaff/promote" TargetMode="External"/><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tim@nclive.org"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mail.nclive.org/mailman/listinfo/ncseal-l"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mailto:help@nclive.org" TargetMode="External"/><Relationship Id="rId2" Type="http://schemas.openxmlformats.org/officeDocument/2006/relationships/hyperlink" Target="mailto:jill@nclive.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ctrTitle"/>
          </p:nvPr>
        </p:nvSpPr>
        <p:spPr>
          <a:xfrm>
            <a:off x="163513" y="1410989"/>
            <a:ext cx="8980487" cy="2808585"/>
          </a:xfrm>
          <a:effectLst>
            <a:outerShdw blurRad="50800" dist="38100" dir="2700000" algn="tl" rotWithShape="0">
              <a:prstClr val="black">
                <a:alpha val="40000"/>
              </a:prstClr>
            </a:outerShdw>
          </a:effectLst>
        </p:spPr>
        <p:txBody>
          <a:bodyPr/>
          <a:lstStyle/>
          <a:p>
            <a:r>
              <a:rPr lang="en-US" sz="5400" dirty="0">
                <a:latin typeface="Franklin Gothic Medium" charset="0"/>
              </a:rPr>
              <a:t>NC </a:t>
            </a:r>
            <a:r>
              <a:rPr lang="en-US" sz="5400" dirty="0" smtClean="0">
                <a:latin typeface="Franklin Gothic Medium" charset="0"/>
              </a:rPr>
              <a:t>LIVE: </a:t>
            </a:r>
            <a:br>
              <a:rPr lang="en-US" sz="5400" dirty="0" smtClean="0">
                <a:latin typeface="Franklin Gothic Medium" charset="0"/>
              </a:rPr>
            </a:br>
            <a:r>
              <a:rPr lang="en-US" dirty="0" smtClean="0">
                <a:latin typeface="Franklin Gothic Medium" charset="0"/>
              </a:rPr>
              <a:t>Libraries taking a TEAM approach</a:t>
            </a:r>
            <a:br>
              <a:rPr lang="en-US" dirty="0" smtClean="0">
                <a:latin typeface="Franklin Gothic Medium" charset="0"/>
              </a:rPr>
            </a:br>
            <a:r>
              <a:rPr lang="en-US" sz="3200" dirty="0" smtClean="0">
                <a:latin typeface="Franklin Gothic Medium" charset="0"/>
              </a:rPr>
              <a:t>NC </a:t>
            </a:r>
            <a:r>
              <a:rPr lang="en-US" sz="3200" dirty="0" err="1" smtClean="0">
                <a:latin typeface="Franklin Gothic Medium" charset="0"/>
              </a:rPr>
              <a:t>SeAL</a:t>
            </a:r>
            <a:r>
              <a:rPr lang="en-US" sz="3200" dirty="0" smtClean="0">
                <a:latin typeface="Franklin Gothic Medium" charset="0"/>
              </a:rPr>
              <a:t> &amp; Open Library NC</a:t>
            </a:r>
            <a:endParaRPr lang="en-US" sz="3200" dirty="0">
              <a:latin typeface="Franklin Gothic Medium" charset="0"/>
            </a:endParaRPr>
          </a:p>
        </p:txBody>
      </p:sp>
      <p:sp>
        <p:nvSpPr>
          <p:cNvPr id="12" name="TextBox 11"/>
          <p:cNvSpPr txBox="1"/>
          <p:nvPr/>
        </p:nvSpPr>
        <p:spPr>
          <a:xfrm>
            <a:off x="163513" y="4219575"/>
            <a:ext cx="5462428" cy="2185214"/>
          </a:xfrm>
          <a:prstGeom prst="rect">
            <a:avLst/>
          </a:prstGeom>
          <a:noFill/>
        </p:spPr>
        <p:txBody>
          <a:bodyPr wrap="square">
            <a:spAutoFit/>
          </a:bodyPr>
          <a:lstStyle/>
          <a:p>
            <a:pPr fontAlgn="auto">
              <a:spcBef>
                <a:spcPts val="0"/>
              </a:spcBef>
              <a:spcAft>
                <a:spcPts val="0"/>
              </a:spcAft>
              <a:defRPr/>
            </a:pPr>
            <a:r>
              <a:rPr lang="en-US" sz="2400" dirty="0" smtClean="0">
                <a:latin typeface="+mn-lt"/>
                <a:ea typeface="+mn-ea"/>
                <a:cs typeface="+mn-cs"/>
              </a:rPr>
              <a:t>NCCCLRA Conference</a:t>
            </a:r>
          </a:p>
          <a:p>
            <a:pPr fontAlgn="auto">
              <a:spcBef>
                <a:spcPts val="0"/>
              </a:spcBef>
              <a:spcAft>
                <a:spcPts val="0"/>
              </a:spcAft>
              <a:defRPr/>
            </a:pPr>
            <a:r>
              <a:rPr lang="en-US" sz="2400" dirty="0" smtClean="0">
                <a:latin typeface="+mn-lt"/>
                <a:ea typeface="+mn-ea"/>
                <a:cs typeface="+mn-cs"/>
              </a:rPr>
              <a:t>Asheville, North Carolina</a:t>
            </a:r>
          </a:p>
          <a:p>
            <a:pPr fontAlgn="auto">
              <a:spcBef>
                <a:spcPts val="0"/>
              </a:spcBef>
              <a:spcAft>
                <a:spcPts val="0"/>
              </a:spcAft>
              <a:defRPr/>
            </a:pPr>
            <a:r>
              <a:rPr lang="en-US" sz="2400" dirty="0" smtClean="0">
                <a:latin typeface="+mn-lt"/>
                <a:ea typeface="+mn-ea"/>
                <a:cs typeface="+mn-cs"/>
              </a:rPr>
              <a:t>April 2, 2012</a:t>
            </a:r>
          </a:p>
          <a:p>
            <a:pPr fontAlgn="auto">
              <a:spcBef>
                <a:spcPts val="0"/>
              </a:spcBef>
              <a:spcAft>
                <a:spcPts val="0"/>
              </a:spcAft>
              <a:defRPr/>
            </a:pPr>
            <a:endParaRPr lang="en-US" sz="2400" dirty="0" smtClean="0">
              <a:latin typeface="+mn-lt"/>
              <a:ea typeface="+mn-ea"/>
              <a:cs typeface="+mn-cs"/>
            </a:endParaRPr>
          </a:p>
          <a:p>
            <a:pPr fontAlgn="auto">
              <a:spcBef>
                <a:spcPts val="0"/>
              </a:spcBef>
              <a:spcAft>
                <a:spcPts val="0"/>
              </a:spcAft>
              <a:defRPr/>
            </a:pPr>
            <a:r>
              <a:rPr lang="en-US" sz="2000" dirty="0" smtClean="0">
                <a:solidFill>
                  <a:schemeClr val="bg1">
                    <a:lumMod val="50000"/>
                  </a:schemeClr>
                </a:solidFill>
                <a:latin typeface="+mn-lt"/>
                <a:ea typeface="+mn-ea"/>
                <a:cs typeface="+mn-cs"/>
              </a:rPr>
              <a:t>Jill Morris, Assistant Director</a:t>
            </a:r>
          </a:p>
          <a:p>
            <a:pPr fontAlgn="auto">
              <a:spcBef>
                <a:spcPts val="0"/>
              </a:spcBef>
              <a:spcAft>
                <a:spcPts val="0"/>
              </a:spcAft>
              <a:defRPr/>
            </a:pPr>
            <a:r>
              <a:rPr lang="en-US" sz="2000" dirty="0" smtClean="0">
                <a:solidFill>
                  <a:schemeClr val="bg1">
                    <a:lumMod val="50000"/>
                  </a:schemeClr>
                </a:solidFill>
                <a:latin typeface="+mn-lt"/>
                <a:ea typeface="+mn-ea"/>
                <a:cs typeface="+mn-cs"/>
              </a:rPr>
              <a:t>Heather Greer Klein, Online Services Librarian</a:t>
            </a:r>
            <a:endParaRPr lang="en-US" sz="2000" dirty="0">
              <a:solidFill>
                <a:schemeClr val="bg1">
                  <a:lumMod val="50000"/>
                </a:schemeClr>
              </a:solidFill>
              <a:latin typeface="+mn-lt"/>
              <a:ea typeface="+mn-ea"/>
              <a:cs typeface="+mn-cs"/>
            </a:endParaRP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r>
              <a:rPr lang="en-US" dirty="0" smtClean="0">
                <a:latin typeface="Franklin Gothic Medium" charset="0"/>
              </a:rPr>
              <a:t>Overview</a:t>
            </a:r>
            <a:endParaRPr lang="en-US" dirty="0">
              <a:latin typeface="Franklin Gothic Medium" charset="0"/>
            </a:endParaRPr>
          </a:p>
        </p:txBody>
      </p:sp>
      <p:sp>
        <p:nvSpPr>
          <p:cNvPr id="14338" name="Content Placeholder 2"/>
          <p:cNvSpPr>
            <a:spLocks noGrp="1"/>
          </p:cNvSpPr>
          <p:nvPr>
            <p:ph idx="1"/>
          </p:nvPr>
        </p:nvSpPr>
        <p:spPr/>
        <p:txBody>
          <a:bodyPr/>
          <a:lstStyle/>
          <a:p>
            <a:pPr marL="514350" indent="-514350">
              <a:buFont typeface="+mj-lt"/>
              <a:buAutoNum type="arabicPeriod"/>
            </a:pPr>
            <a:r>
              <a:rPr lang="en-US" dirty="0" smtClean="0">
                <a:latin typeface="Franklin Gothic Medium" charset="0"/>
              </a:rPr>
              <a:t>NC </a:t>
            </a:r>
            <a:r>
              <a:rPr lang="en-US" dirty="0">
                <a:latin typeface="Franklin Gothic Medium" charset="0"/>
              </a:rPr>
              <a:t>LIVE </a:t>
            </a:r>
            <a:r>
              <a:rPr lang="en-US" dirty="0" smtClean="0">
                <a:latin typeface="Franklin Gothic Medium" charset="0"/>
              </a:rPr>
              <a:t>Updates</a:t>
            </a:r>
          </a:p>
          <a:p>
            <a:endParaRPr lang="en-US" dirty="0">
              <a:latin typeface="Franklin Gothic Medium" charset="0"/>
            </a:endParaRPr>
          </a:p>
          <a:p>
            <a:pPr marL="514350" indent="-514350">
              <a:buFont typeface="Franklin Gothic Medium" charset="0"/>
              <a:buAutoNum type="arabicPeriod"/>
            </a:pPr>
            <a:r>
              <a:rPr lang="en-US" dirty="0" smtClean="0">
                <a:latin typeface="Franklin Gothic Medium" charset="0"/>
              </a:rPr>
              <a:t>Building </a:t>
            </a:r>
            <a:r>
              <a:rPr lang="en-US" dirty="0">
                <a:latin typeface="Franklin Gothic Medium" charset="0"/>
              </a:rPr>
              <a:t>Shared Collections</a:t>
            </a:r>
          </a:p>
          <a:p>
            <a:pPr marL="971550" lvl="1" indent="-514350">
              <a:buFont typeface="Arial" charset="0"/>
              <a:buChar char="•"/>
            </a:pPr>
            <a:r>
              <a:rPr lang="en-US" dirty="0">
                <a:latin typeface="Franklin Gothic Medium" charset="0"/>
              </a:rPr>
              <a:t>NC </a:t>
            </a:r>
            <a:r>
              <a:rPr lang="en-US" dirty="0" err="1">
                <a:latin typeface="Franklin Gothic Medium" charset="0"/>
              </a:rPr>
              <a:t>SeAL</a:t>
            </a:r>
            <a:r>
              <a:rPr lang="en-US" dirty="0">
                <a:latin typeface="Franklin Gothic Medium" charset="0"/>
              </a:rPr>
              <a:t> – Shared </a:t>
            </a:r>
            <a:r>
              <a:rPr lang="en-US" dirty="0" err="1">
                <a:latin typeface="Franklin Gothic Medium" charset="0"/>
              </a:rPr>
              <a:t>eAudio</a:t>
            </a:r>
            <a:r>
              <a:rPr lang="en-US" dirty="0">
                <a:latin typeface="Franklin Gothic Medium" charset="0"/>
              </a:rPr>
              <a:t> </a:t>
            </a:r>
            <a:r>
              <a:rPr lang="en-US" dirty="0" smtClean="0">
                <a:latin typeface="Franklin Gothic Medium" charset="0"/>
              </a:rPr>
              <a:t>Library</a:t>
            </a:r>
          </a:p>
          <a:p>
            <a:pPr lvl="1"/>
            <a:endParaRPr lang="en-US" dirty="0" smtClean="0">
              <a:latin typeface="Franklin Gothic Medium" charset="0"/>
            </a:endParaRPr>
          </a:p>
          <a:p>
            <a:pPr marL="514350" indent="-514350">
              <a:buFont typeface="+mj-lt"/>
              <a:buAutoNum type="arabicPeriod"/>
            </a:pPr>
            <a:r>
              <a:rPr lang="en-US" dirty="0" smtClean="0">
                <a:latin typeface="Franklin Gothic Medium" charset="0"/>
              </a:rPr>
              <a:t>Open Library NC</a:t>
            </a:r>
          </a:p>
          <a:p>
            <a:pPr marL="514350" indent="-514350">
              <a:buFont typeface="Arial" charset="0"/>
              <a:buChar char="•"/>
            </a:pPr>
            <a:endParaRPr lang="en-US" dirty="0">
              <a:latin typeface="Franklin Gothic Medium" charset="0"/>
            </a:endParaRPr>
          </a:p>
          <a:p>
            <a:pPr marL="514350" indent="-514350">
              <a:buFont typeface="Arial" charset="0"/>
              <a:buChar char="•"/>
            </a:pPr>
            <a:endParaRPr lang="en-US" dirty="0">
              <a:latin typeface="Franklin Gothic Medium" charset="0"/>
            </a:endParaRPr>
          </a:p>
          <a:p>
            <a:endParaRPr lang="en-US" dirty="0">
              <a:latin typeface="Franklin Gothic Medium"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5400" dirty="0" smtClean="0"/>
              <a:t>NC LIVE Updates</a:t>
            </a:r>
            <a:endParaRPr lang="en-US" sz="5400" dirty="0"/>
          </a:p>
        </p:txBody>
      </p:sp>
    </p:spTree>
    <p:extLst>
      <p:ext uri="{BB962C8B-B14F-4D97-AF65-F5344CB8AC3E}">
        <p14:creationId xmlns:p14="http://schemas.microsoft.com/office/powerpoint/2010/main" val="29735776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0075"/>
            <a:ext cx="6605588" cy="1000125"/>
          </a:xfrm>
        </p:spPr>
        <p:txBody>
          <a:bodyPr rtlCol="0">
            <a:normAutofit fontScale="90000"/>
          </a:bodyPr>
          <a:lstStyle/>
          <a:p>
            <a:pPr fontAlgn="auto">
              <a:spcAft>
                <a:spcPts val="0"/>
              </a:spcAft>
              <a:defRPr/>
            </a:pPr>
            <a:r>
              <a:rPr lang="en-US" dirty="0">
                <a:ea typeface="+mj-ea"/>
                <a:cs typeface="+mj-cs"/>
              </a:rPr>
              <a:t>Changes to </a:t>
            </a:r>
            <a:r>
              <a:rPr lang="en-US" dirty="0" smtClean="0">
                <a:ea typeface="+mj-ea"/>
                <a:cs typeface="+mj-cs"/>
              </a:rPr>
              <a:t>NC LIVE Advisory </a:t>
            </a:r>
            <a:r>
              <a:rPr lang="en-US" dirty="0">
                <a:ea typeface="+mj-ea"/>
                <a:cs typeface="+mj-cs"/>
              </a:rPr>
              <a:t>Committee Structure</a:t>
            </a:r>
            <a:br>
              <a:rPr lang="en-US" dirty="0">
                <a:ea typeface="+mj-ea"/>
                <a:cs typeface="+mj-cs"/>
              </a:rPr>
            </a:br>
            <a:endParaRPr lang="en-US" dirty="0">
              <a:ea typeface="+mj-ea"/>
              <a:cs typeface="+mj-cs"/>
            </a:endParaRPr>
          </a:p>
        </p:txBody>
      </p:sp>
      <p:sp>
        <p:nvSpPr>
          <p:cNvPr id="3" name="Content Placeholder 2"/>
          <p:cNvSpPr>
            <a:spLocks noGrp="1"/>
          </p:cNvSpPr>
          <p:nvPr>
            <p:ph idx="1"/>
          </p:nvPr>
        </p:nvSpPr>
        <p:spPr>
          <a:xfrm>
            <a:off x="457200" y="1600200"/>
            <a:ext cx="8229600" cy="5092700"/>
          </a:xfrm>
        </p:spPr>
        <p:txBody>
          <a:bodyPr rtlCol="0">
            <a:normAutofit/>
          </a:bodyPr>
          <a:lstStyle/>
          <a:p>
            <a:pPr lvl="1" fontAlgn="auto">
              <a:spcAft>
                <a:spcPts val="0"/>
              </a:spcAft>
              <a:buFont typeface="Arial"/>
              <a:buNone/>
              <a:defRPr/>
            </a:pPr>
            <a:r>
              <a:rPr lang="en-US" sz="2400" dirty="0" smtClean="0">
                <a:ea typeface="+mn-ea"/>
              </a:rPr>
              <a:t>Proposed </a:t>
            </a:r>
            <a:r>
              <a:rPr lang="en-US" sz="2400" dirty="0">
                <a:ea typeface="+mn-ea"/>
              </a:rPr>
              <a:t>changes to meet the organization’s evolving needs.  Your feedback is needed</a:t>
            </a:r>
            <a:r>
              <a:rPr lang="en-US" sz="2400" dirty="0" smtClean="0">
                <a:ea typeface="+mn-ea"/>
              </a:rPr>
              <a:t>!</a:t>
            </a:r>
          </a:p>
          <a:p>
            <a:pPr lvl="1" fontAlgn="auto">
              <a:spcAft>
                <a:spcPts val="0"/>
              </a:spcAft>
              <a:buFont typeface="Arial"/>
              <a:buNone/>
              <a:defRPr/>
            </a:pPr>
            <a:endParaRPr lang="en-US" sz="2400" dirty="0">
              <a:ea typeface="+mn-ea"/>
            </a:endParaRPr>
          </a:p>
          <a:p>
            <a:pPr marL="914400" lvl="1" indent="-457200" fontAlgn="auto">
              <a:spcAft>
                <a:spcPts val="0"/>
              </a:spcAft>
              <a:buFont typeface="+mj-lt"/>
              <a:buAutoNum type="arabicPeriod"/>
              <a:defRPr/>
            </a:pPr>
            <a:r>
              <a:rPr lang="en-US" sz="2400" dirty="0" smtClean="0">
                <a:ea typeface="+mn-ea"/>
              </a:rPr>
              <a:t>Increase Committee Size to 12</a:t>
            </a:r>
          </a:p>
          <a:p>
            <a:pPr marL="914400" lvl="1" indent="-457200" fontAlgn="auto">
              <a:spcAft>
                <a:spcPts val="0"/>
              </a:spcAft>
              <a:buFont typeface="+mj-lt"/>
              <a:buAutoNum type="arabicPeriod"/>
              <a:defRPr/>
            </a:pPr>
            <a:r>
              <a:rPr lang="en-US" sz="2400" dirty="0" smtClean="0">
                <a:ea typeface="+mn-ea"/>
              </a:rPr>
              <a:t>Introduce the concept of membership terms – though no term limits.</a:t>
            </a:r>
          </a:p>
          <a:p>
            <a:pPr marL="914400" lvl="1" indent="-457200" fontAlgn="auto">
              <a:spcAft>
                <a:spcPts val="0"/>
              </a:spcAft>
              <a:buFont typeface="+mj-lt"/>
              <a:buAutoNum type="arabicPeriod"/>
              <a:defRPr/>
            </a:pPr>
            <a:r>
              <a:rPr lang="en-US" sz="2400" dirty="0" smtClean="0">
                <a:ea typeface="+mn-ea"/>
              </a:rPr>
              <a:t>Revise committee names and add a new committee: Metadata Advisory Committee</a:t>
            </a:r>
          </a:p>
          <a:p>
            <a:pPr lvl="1" fontAlgn="auto">
              <a:spcAft>
                <a:spcPts val="0"/>
              </a:spcAft>
              <a:buFont typeface="Arial"/>
              <a:buNone/>
              <a:defRPr/>
            </a:pPr>
            <a:endParaRPr lang="en-US" sz="2400" dirty="0" smtClean="0">
              <a:ea typeface="+mn-ea"/>
            </a:endParaRPr>
          </a:p>
          <a:p>
            <a:pPr fontAlgn="auto">
              <a:spcAft>
                <a:spcPts val="0"/>
              </a:spcAft>
              <a:buFont typeface="Arial"/>
              <a:buNone/>
              <a:defRPr/>
            </a:pPr>
            <a:r>
              <a:rPr lang="en-US" sz="2400" dirty="0" smtClean="0">
                <a:ea typeface="+mn-ea"/>
                <a:cs typeface="+mn-cs"/>
              </a:rPr>
              <a:t>	Read proposed changes and provide </a:t>
            </a:r>
            <a:r>
              <a:rPr lang="en-US" sz="2400" dirty="0">
                <a:ea typeface="+mn-ea"/>
                <a:cs typeface="+mn-cs"/>
              </a:rPr>
              <a:t>f</a:t>
            </a:r>
            <a:r>
              <a:rPr lang="en-US" sz="2400" dirty="0" smtClean="0">
                <a:ea typeface="+mn-ea"/>
                <a:cs typeface="+mn-cs"/>
              </a:rPr>
              <a:t>eedback:</a:t>
            </a:r>
          </a:p>
          <a:p>
            <a:pPr fontAlgn="auto">
              <a:spcAft>
                <a:spcPts val="0"/>
              </a:spcAft>
              <a:buFont typeface="Arial"/>
              <a:buNone/>
              <a:defRPr/>
            </a:pPr>
            <a:r>
              <a:rPr lang="en-US" sz="2400" dirty="0">
                <a:ea typeface="+mn-ea"/>
                <a:cs typeface="+mn-cs"/>
              </a:rPr>
              <a:t>	</a:t>
            </a:r>
            <a:r>
              <a:rPr lang="en-US" sz="2400" dirty="0" smtClean="0">
                <a:ea typeface="+mn-ea"/>
                <a:cs typeface="+mn-cs"/>
              </a:rPr>
              <a:t>http</a:t>
            </a:r>
            <a:r>
              <a:rPr lang="en-US" sz="2400" dirty="0">
                <a:ea typeface="+mn-ea"/>
                <a:cs typeface="+mn-cs"/>
              </a:rPr>
              <a:t>://</a:t>
            </a:r>
            <a:r>
              <a:rPr lang="en-US" sz="2400" dirty="0" err="1">
                <a:ea typeface="+mn-ea"/>
                <a:cs typeface="+mn-cs"/>
              </a:rPr>
              <a:t>nclive.org</a:t>
            </a:r>
            <a:r>
              <a:rPr lang="en-US" sz="2400" dirty="0">
                <a:ea typeface="+mn-ea"/>
                <a:cs typeface="+mn-cs"/>
              </a:rPr>
              <a:t>/committee-feedback</a:t>
            </a:r>
          </a:p>
        </p:txBody>
      </p:sp>
      <p:pic>
        <p:nvPicPr>
          <p:cNvPr id="1638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80300" y="4631924"/>
            <a:ext cx="1206500" cy="1192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r>
              <a:rPr lang="en-US">
                <a:latin typeface="Franklin Gothic Medium" charset="0"/>
              </a:rPr>
              <a:t>Health Information Portal</a:t>
            </a:r>
          </a:p>
        </p:txBody>
      </p:sp>
      <p:sp>
        <p:nvSpPr>
          <p:cNvPr id="17410" name="Content Placeholder 2"/>
          <p:cNvSpPr>
            <a:spLocks noGrp="1"/>
          </p:cNvSpPr>
          <p:nvPr>
            <p:ph idx="1"/>
          </p:nvPr>
        </p:nvSpPr>
        <p:spPr/>
        <p:txBody>
          <a:bodyPr/>
          <a:lstStyle/>
          <a:p>
            <a:r>
              <a:rPr lang="en-US">
                <a:latin typeface="Franklin Gothic Medium" charset="0"/>
              </a:rPr>
              <a:t>Health Portal – </a:t>
            </a:r>
            <a:r>
              <a:rPr lang="en-US">
                <a:latin typeface="Franklin Gothic Medium" charset="0"/>
                <a:hlinkClick r:id="rId3"/>
              </a:rPr>
              <a:t>http://health.nclive.org</a:t>
            </a:r>
            <a:endParaRPr lang="en-US">
              <a:latin typeface="Franklin Gothic Medium" charset="0"/>
            </a:endParaRPr>
          </a:p>
          <a:p>
            <a:endParaRPr lang="en-US">
              <a:latin typeface="Franklin Gothic Medium" charset="0"/>
            </a:endParaRPr>
          </a:p>
        </p:txBody>
      </p:sp>
      <p:pic>
        <p:nvPicPr>
          <p:cNvPr id="4" name="Picture 3" descr="Screen Shot 2012-03-28 at 1.58.21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08125" y="2289175"/>
            <a:ext cx="6319838" cy="4397375"/>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en-US" b="1">
                <a:latin typeface="Franklin Gothic Medium" charset="0"/>
              </a:rPr>
              <a:t>NC LIVE Updates: </a:t>
            </a:r>
            <a:endParaRPr lang="en-US">
              <a:latin typeface="Franklin Gothic Medium" charset="0"/>
            </a:endParaRPr>
          </a:p>
        </p:txBody>
      </p:sp>
      <p:sp>
        <p:nvSpPr>
          <p:cNvPr id="18434" name="Content Placeholder 2"/>
          <p:cNvSpPr>
            <a:spLocks noGrp="1"/>
          </p:cNvSpPr>
          <p:nvPr>
            <p:ph idx="1"/>
          </p:nvPr>
        </p:nvSpPr>
        <p:spPr>
          <a:xfrm>
            <a:off x="457200" y="1973263"/>
            <a:ext cx="8229600" cy="4152900"/>
          </a:xfrm>
        </p:spPr>
        <p:txBody>
          <a:bodyPr/>
          <a:lstStyle/>
          <a:p>
            <a:r>
              <a:rPr lang="en-US">
                <a:latin typeface="Franklin Gothic Medium" charset="0"/>
              </a:rPr>
              <a:t>Free Promotional Tools &amp; Downloads</a:t>
            </a:r>
          </a:p>
          <a:p>
            <a:r>
              <a:rPr lang="en-US">
                <a:latin typeface="Franklin Gothic Medium" charset="0"/>
              </a:rPr>
              <a:t>	</a:t>
            </a:r>
            <a:r>
              <a:rPr lang="en-US">
                <a:latin typeface="Franklin Gothic Medium" charset="0"/>
                <a:hlinkClick r:id="rId3"/>
              </a:rPr>
              <a:t>http://nclive.org/librarystaff/promote</a:t>
            </a:r>
            <a:r>
              <a:rPr lang="en-US">
                <a:latin typeface="Franklin Gothic Medium" charset="0"/>
              </a:rPr>
              <a:t> </a:t>
            </a:r>
          </a:p>
          <a:p>
            <a:endParaRPr lang="en-US">
              <a:latin typeface="Franklin Gothic Medium" charset="0"/>
            </a:endParaRPr>
          </a:p>
        </p:txBody>
      </p:sp>
      <p:pic>
        <p:nvPicPr>
          <p:cNvPr id="18435"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37338" y="3295650"/>
            <a:ext cx="2208212" cy="3409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36"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2725" y="3295650"/>
            <a:ext cx="2928938" cy="1892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37" name="Picture 6"/>
          <p:cNvPicPr>
            <a:picLocks noChangeAspect="1"/>
          </p:cNvPicPr>
          <p:nvPr/>
        </p:nvPicPr>
        <p:blipFill>
          <a:blip r:embed="rId6">
            <a:extLst>
              <a:ext uri="{28A0092B-C50C-407E-A947-70E740481C1C}">
                <a14:useLocalDpi xmlns:a14="http://schemas.microsoft.com/office/drawing/2010/main" val="0"/>
              </a:ext>
            </a:extLst>
          </a:blip>
          <a:srcRect r="5418" b="9317"/>
          <a:stretch>
            <a:fillRect/>
          </a:stretch>
        </p:blipFill>
        <p:spPr bwMode="auto">
          <a:xfrm>
            <a:off x="3355975" y="3295650"/>
            <a:ext cx="2994025" cy="1892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38" name="Picture 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12725" y="5441950"/>
            <a:ext cx="1985963" cy="1263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39"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51163" y="5441950"/>
            <a:ext cx="27940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35000"/>
            <a:ext cx="6605588" cy="1006475"/>
          </a:xfrm>
        </p:spPr>
        <p:txBody>
          <a:bodyPr rtlCol="0">
            <a:normAutofit fontScale="90000"/>
          </a:bodyPr>
          <a:lstStyle/>
          <a:p>
            <a:pPr fontAlgn="auto">
              <a:spcAft>
                <a:spcPts val="0"/>
              </a:spcAft>
              <a:defRPr/>
            </a:pPr>
            <a:r>
              <a:rPr lang="en-US" b="1" dirty="0" smtClean="0">
                <a:ea typeface="+mj-ea"/>
                <a:cs typeface="+mj-cs"/>
              </a:rPr>
              <a:t>NC LIVE Updates: </a:t>
            </a:r>
            <a:br>
              <a:rPr lang="en-US" b="1" dirty="0" smtClean="0">
                <a:ea typeface="+mj-ea"/>
                <a:cs typeface="+mj-cs"/>
              </a:rPr>
            </a:br>
            <a:endParaRPr lang="en-US" b="1" dirty="0">
              <a:ea typeface="+mj-ea"/>
              <a:cs typeface="+mj-cs"/>
            </a:endParaRPr>
          </a:p>
        </p:txBody>
      </p:sp>
      <p:sp>
        <p:nvSpPr>
          <p:cNvPr id="3" name="Content Placeholder 2"/>
          <p:cNvSpPr>
            <a:spLocks noGrp="1"/>
          </p:cNvSpPr>
          <p:nvPr>
            <p:ph idx="1"/>
          </p:nvPr>
        </p:nvSpPr>
        <p:spPr>
          <a:xfrm>
            <a:off x="457200" y="1423988"/>
            <a:ext cx="8229600" cy="4891087"/>
          </a:xfrm>
        </p:spPr>
        <p:txBody>
          <a:bodyPr rtlCol="0">
            <a:normAutofit fontScale="92500" lnSpcReduction="20000"/>
          </a:bodyPr>
          <a:lstStyle/>
          <a:p>
            <a:pPr fontAlgn="auto">
              <a:spcAft>
                <a:spcPts val="0"/>
              </a:spcAft>
              <a:buFont typeface="Arial"/>
              <a:buNone/>
              <a:defRPr/>
            </a:pPr>
            <a:r>
              <a:rPr lang="en-US" dirty="0" smtClean="0">
                <a:ea typeface="+mn-ea"/>
                <a:cs typeface="+mn-cs"/>
              </a:rPr>
              <a:t>Authentication Fundamentals Project – </a:t>
            </a:r>
          </a:p>
          <a:p>
            <a:pPr lvl="1" fontAlgn="auto">
              <a:spcAft>
                <a:spcPts val="0"/>
              </a:spcAft>
              <a:buFont typeface="Arial"/>
              <a:buNone/>
              <a:defRPr/>
            </a:pPr>
            <a:r>
              <a:rPr lang="en-US" dirty="0" smtClean="0">
                <a:ea typeface="+mn-ea"/>
              </a:rPr>
              <a:t>Rebuilding NC LIVE’s authentication system to improve access to </a:t>
            </a:r>
            <a:r>
              <a:rPr lang="en-US" dirty="0" err="1" smtClean="0">
                <a:ea typeface="+mn-ea"/>
              </a:rPr>
              <a:t>eResources</a:t>
            </a:r>
            <a:r>
              <a:rPr lang="en-US" dirty="0" smtClean="0">
                <a:ea typeface="+mn-ea"/>
              </a:rPr>
              <a:t>.</a:t>
            </a:r>
          </a:p>
          <a:p>
            <a:pPr fontAlgn="auto">
              <a:spcAft>
                <a:spcPts val="0"/>
              </a:spcAft>
              <a:buFont typeface="Arial"/>
              <a:buNone/>
              <a:defRPr/>
            </a:pPr>
            <a:endParaRPr lang="en-US" dirty="0" smtClean="0">
              <a:ea typeface="+mn-ea"/>
              <a:cs typeface="+mn-cs"/>
            </a:endParaRPr>
          </a:p>
          <a:p>
            <a:pPr fontAlgn="auto">
              <a:spcAft>
                <a:spcPts val="0"/>
              </a:spcAft>
              <a:buFont typeface="Arial"/>
              <a:buNone/>
              <a:defRPr/>
            </a:pPr>
            <a:r>
              <a:rPr lang="en-US" u="sng" dirty="0" smtClean="0">
                <a:ea typeface="+mn-ea"/>
                <a:cs typeface="+mn-cs"/>
              </a:rPr>
              <a:t>Authentication Methods:</a:t>
            </a:r>
          </a:p>
          <a:p>
            <a:pPr fontAlgn="auto">
              <a:spcAft>
                <a:spcPts val="0"/>
              </a:spcAft>
              <a:buFont typeface="Arial"/>
              <a:buNone/>
              <a:defRPr/>
            </a:pPr>
            <a:r>
              <a:rPr lang="en-US" dirty="0" smtClean="0">
                <a:ea typeface="+mn-ea"/>
                <a:cs typeface="+mn-cs"/>
              </a:rPr>
              <a:t>Password</a:t>
            </a:r>
          </a:p>
          <a:p>
            <a:pPr fontAlgn="auto">
              <a:spcAft>
                <a:spcPts val="0"/>
              </a:spcAft>
              <a:buFont typeface="Arial"/>
              <a:buNone/>
              <a:defRPr/>
            </a:pPr>
            <a:r>
              <a:rPr lang="en-US" dirty="0" err="1" smtClean="0">
                <a:ea typeface="+mn-ea"/>
                <a:cs typeface="+mn-cs"/>
              </a:rPr>
              <a:t>EasyON</a:t>
            </a:r>
            <a:r>
              <a:rPr lang="en-US" dirty="0" smtClean="0">
                <a:ea typeface="+mn-ea"/>
                <a:cs typeface="+mn-cs"/>
              </a:rPr>
              <a:t> (Library Card #)</a:t>
            </a:r>
          </a:p>
          <a:p>
            <a:pPr fontAlgn="auto">
              <a:spcAft>
                <a:spcPts val="0"/>
              </a:spcAft>
              <a:buFont typeface="Arial"/>
              <a:buNone/>
              <a:defRPr/>
            </a:pPr>
            <a:r>
              <a:rPr lang="en-US" dirty="0" smtClean="0">
                <a:ea typeface="+mn-ea"/>
                <a:cs typeface="+mn-cs"/>
              </a:rPr>
              <a:t>Proxy Server</a:t>
            </a:r>
          </a:p>
          <a:p>
            <a:pPr fontAlgn="auto">
              <a:spcAft>
                <a:spcPts val="0"/>
              </a:spcAft>
              <a:buFont typeface="Arial"/>
              <a:buNone/>
              <a:defRPr/>
            </a:pPr>
            <a:r>
              <a:rPr lang="en-US" dirty="0" smtClean="0">
                <a:ea typeface="+mn-ea"/>
                <a:cs typeface="+mn-cs"/>
              </a:rPr>
              <a:t>IP</a:t>
            </a:r>
          </a:p>
          <a:p>
            <a:pPr fontAlgn="auto">
              <a:spcAft>
                <a:spcPts val="0"/>
              </a:spcAft>
              <a:buFont typeface="Arial"/>
              <a:buNone/>
              <a:defRPr/>
            </a:pPr>
            <a:r>
              <a:rPr lang="en-US" dirty="0" smtClean="0">
                <a:ea typeface="+mn-ea"/>
                <a:cs typeface="+mn-cs"/>
              </a:rPr>
              <a:t>Shibboleth</a:t>
            </a:r>
          </a:p>
          <a:p>
            <a:pPr fontAlgn="auto">
              <a:spcAft>
                <a:spcPts val="0"/>
              </a:spcAft>
              <a:buFont typeface="Arial"/>
              <a:buNone/>
              <a:defRPr/>
            </a:pPr>
            <a:r>
              <a:rPr lang="en-US" dirty="0" err="1" smtClean="0">
                <a:ea typeface="+mn-ea"/>
                <a:cs typeface="+mn-cs"/>
              </a:rPr>
              <a:t>Geolocation</a:t>
            </a:r>
            <a:endParaRPr lang="en-US" dirty="0" smtClean="0">
              <a:ea typeface="+mn-ea"/>
              <a:cs typeface="+mn-cs"/>
            </a:endParaRPr>
          </a:p>
          <a:p>
            <a:pPr fontAlgn="auto">
              <a:spcAft>
                <a:spcPts val="0"/>
              </a:spcAft>
              <a:buFont typeface="Arial"/>
              <a:buNone/>
              <a:defRPr/>
            </a:pPr>
            <a:endParaRPr lang="en-US" dirty="0" smtClean="0">
              <a:ea typeface="+mn-ea"/>
              <a:cs typeface="+mn-cs"/>
            </a:endParaRPr>
          </a:p>
          <a:p>
            <a:pPr fontAlgn="auto">
              <a:spcAft>
                <a:spcPts val="0"/>
              </a:spcAft>
              <a:buFont typeface="Arial"/>
              <a:buNone/>
              <a:defRPr/>
            </a:pPr>
            <a:endParaRPr lang="en-US" dirty="0">
              <a:ea typeface="+mn-ea"/>
              <a:cs typeface="+mn-cs"/>
            </a:endParaRPr>
          </a:p>
        </p:txBody>
      </p:sp>
      <p:pic>
        <p:nvPicPr>
          <p:cNvPr id="15363" name="Picture 6" descr="MC910216379.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21163" y="2590800"/>
            <a:ext cx="5646737" cy="4919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en-US">
                <a:latin typeface="Franklin Gothic Medium" charset="0"/>
              </a:rPr>
              <a:t>Recorded Books Update</a:t>
            </a:r>
          </a:p>
        </p:txBody>
      </p:sp>
      <p:sp>
        <p:nvSpPr>
          <p:cNvPr id="19458" name="Content Placeholder 2"/>
          <p:cNvSpPr>
            <a:spLocks noGrp="1"/>
          </p:cNvSpPr>
          <p:nvPr>
            <p:ph idx="1"/>
          </p:nvPr>
        </p:nvSpPr>
        <p:spPr/>
        <p:txBody>
          <a:bodyPr/>
          <a:lstStyle/>
          <a:p>
            <a:r>
              <a:rPr lang="en-US" dirty="0">
                <a:latin typeface="Franklin Gothic Medium" charset="0"/>
              </a:rPr>
              <a:t>Audio Books Now Available for Mac</a:t>
            </a:r>
          </a:p>
          <a:p>
            <a:pPr lvl="1"/>
            <a:r>
              <a:rPr lang="en-US" dirty="0">
                <a:latin typeface="Franklin Gothic Medium" charset="0"/>
              </a:rPr>
              <a:t>Recorded Books </a:t>
            </a:r>
            <a:r>
              <a:rPr lang="en-US" dirty="0" err="1">
                <a:latin typeface="Franklin Gothic Medium" charset="0"/>
              </a:rPr>
              <a:t>OneClick</a:t>
            </a:r>
            <a:r>
              <a:rPr lang="en-US" dirty="0">
                <a:latin typeface="Franklin Gothic Medium" charset="0"/>
              </a:rPr>
              <a:t> Media Manager is now downloadable from the App Store. </a:t>
            </a:r>
          </a:p>
          <a:p>
            <a:pPr lvl="1"/>
            <a:endParaRPr lang="en-US" dirty="0">
              <a:latin typeface="Franklin Gothic Medium" charset="0"/>
            </a:endParaRPr>
          </a:p>
          <a:p>
            <a:pPr lvl="1"/>
            <a:r>
              <a:rPr lang="en-US" dirty="0">
                <a:latin typeface="Franklin Gothic Medium" charset="0"/>
              </a:rPr>
              <a:t>iPhone &amp; </a:t>
            </a:r>
            <a:r>
              <a:rPr lang="en-US" dirty="0" err="1">
                <a:latin typeface="Franklin Gothic Medium" charset="0"/>
              </a:rPr>
              <a:t>iPad</a:t>
            </a:r>
            <a:r>
              <a:rPr lang="en-US" dirty="0">
                <a:latin typeface="Franklin Gothic Medium" charset="0"/>
              </a:rPr>
              <a:t> Apps are coming soon!</a:t>
            </a:r>
          </a:p>
          <a:p>
            <a:pPr lvl="1"/>
            <a:endParaRPr lang="en-US" dirty="0">
              <a:latin typeface="Franklin Gothic Medium" charset="0"/>
            </a:endParaRPr>
          </a:p>
          <a:p>
            <a:pPr lvl="1"/>
            <a:r>
              <a:rPr lang="en-US" dirty="0">
                <a:latin typeface="Franklin Gothic Medium" charset="0"/>
              </a:rPr>
              <a:t>Interface updates and browsing </a:t>
            </a:r>
            <a:r>
              <a:rPr lang="en-US" dirty="0" smtClean="0">
                <a:latin typeface="Franklin Gothic Medium" charset="0"/>
              </a:rPr>
              <a:t>functionality enhancements </a:t>
            </a:r>
            <a:r>
              <a:rPr lang="en-US" dirty="0">
                <a:latin typeface="Franklin Gothic Medium" charset="0"/>
              </a:rPr>
              <a:t>coming soon.</a:t>
            </a:r>
          </a:p>
          <a:p>
            <a:pPr lvl="1"/>
            <a:endParaRPr lang="en-US" dirty="0">
              <a:latin typeface="Franklin Gothic Medium" charset="0"/>
            </a:endParaRPr>
          </a:p>
          <a:p>
            <a:pPr lvl="1"/>
            <a:endParaRPr lang="en-US" dirty="0">
              <a:latin typeface="Franklin Gothic Medium" charset="0"/>
            </a:endParaRPr>
          </a:p>
          <a:p>
            <a:endParaRPr lang="en-US" dirty="0">
              <a:latin typeface="Franklin Gothic Medium" charset="0"/>
            </a:endParaRPr>
          </a:p>
        </p:txBody>
      </p:sp>
      <p:pic>
        <p:nvPicPr>
          <p:cNvPr id="1945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4800" y="5083175"/>
            <a:ext cx="3759200" cy="1587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NC LIVE </a:t>
            </a:r>
            <a:endParaRPr lang="en-US" dirty="0"/>
          </a:p>
        </p:txBody>
      </p:sp>
      <p:sp>
        <p:nvSpPr>
          <p:cNvPr id="3" name="Content Placeholder 2"/>
          <p:cNvSpPr>
            <a:spLocks noGrp="1"/>
          </p:cNvSpPr>
          <p:nvPr>
            <p:ph idx="1"/>
          </p:nvPr>
        </p:nvSpPr>
        <p:spPr>
          <a:xfrm>
            <a:off x="350359" y="1417638"/>
            <a:ext cx="8525397" cy="4708525"/>
          </a:xfrm>
        </p:spPr>
        <p:txBody>
          <a:bodyPr/>
          <a:lstStyle/>
          <a:p>
            <a:r>
              <a:rPr lang="en-US" dirty="0" smtClean="0"/>
              <a:t>NC Libraries Working as a Team: </a:t>
            </a:r>
          </a:p>
          <a:p>
            <a:r>
              <a:rPr lang="en-US" dirty="0" smtClean="0"/>
              <a:t>Building Shared Collections</a:t>
            </a:r>
            <a:endParaRPr lang="en-US" dirty="0"/>
          </a:p>
        </p:txBody>
      </p:sp>
      <p:pic>
        <p:nvPicPr>
          <p:cNvPr id="4" name="Picture 3"/>
          <p:cNvPicPr>
            <a:picLocks noChangeAspect="1"/>
          </p:cNvPicPr>
          <p:nvPr/>
        </p:nvPicPr>
        <p:blipFill>
          <a:blip r:embed="rId2"/>
          <a:stretch>
            <a:fillRect/>
          </a:stretch>
        </p:blipFill>
        <p:spPr>
          <a:xfrm>
            <a:off x="1900559" y="2731282"/>
            <a:ext cx="5395801" cy="3716065"/>
          </a:xfrm>
          <a:prstGeom prst="rect">
            <a:avLst/>
          </a:prstGeom>
        </p:spPr>
      </p:pic>
    </p:spTree>
    <p:extLst>
      <p:ext uri="{BB962C8B-B14F-4D97-AF65-F5344CB8AC3E}">
        <p14:creationId xmlns:p14="http://schemas.microsoft.com/office/powerpoint/2010/main" val="18247007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3" descr="puzzle_small.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24475" y="4235450"/>
            <a:ext cx="3476625" cy="2371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506" name="Title 1"/>
          <p:cNvSpPr>
            <a:spLocks noGrp="1"/>
          </p:cNvSpPr>
          <p:nvPr>
            <p:ph type="title"/>
          </p:nvPr>
        </p:nvSpPr>
        <p:spPr>
          <a:xfrm>
            <a:off x="131763" y="274638"/>
            <a:ext cx="6931025" cy="1143000"/>
          </a:xfrm>
        </p:spPr>
        <p:txBody>
          <a:bodyPr/>
          <a:lstStyle/>
          <a:p>
            <a:r>
              <a:rPr lang="en-US">
                <a:latin typeface="Franklin Gothic Medium" charset="0"/>
              </a:rPr>
              <a:t>Purpose of NC LIVE</a:t>
            </a:r>
          </a:p>
        </p:txBody>
      </p:sp>
      <p:sp>
        <p:nvSpPr>
          <p:cNvPr id="3" name="Content Placeholder 2"/>
          <p:cNvSpPr>
            <a:spLocks noGrp="1"/>
          </p:cNvSpPr>
          <p:nvPr>
            <p:ph idx="1"/>
          </p:nvPr>
        </p:nvSpPr>
        <p:spPr>
          <a:xfrm>
            <a:off x="131763" y="2008188"/>
            <a:ext cx="5535612" cy="4856162"/>
          </a:xfrm>
        </p:spPr>
        <p:txBody>
          <a:bodyPr rtlCol="0">
            <a:normAutofit fontScale="55000" lnSpcReduction="20000"/>
          </a:bodyPr>
          <a:lstStyle/>
          <a:p>
            <a:pPr algn="ctr" fontAlgn="auto">
              <a:lnSpc>
                <a:spcPct val="120000"/>
              </a:lnSpc>
              <a:spcBef>
                <a:spcPts val="0"/>
              </a:spcBef>
              <a:spcAft>
                <a:spcPts val="1200"/>
              </a:spcAft>
              <a:buFont typeface="Arial"/>
              <a:buNone/>
              <a:defRPr/>
            </a:pPr>
            <a:r>
              <a:rPr lang="en-US" sz="4500" dirty="0">
                <a:ea typeface="+mn-ea"/>
                <a:cs typeface="+mn-cs"/>
              </a:rPr>
              <a:t>  </a:t>
            </a:r>
          </a:p>
          <a:p>
            <a:pPr fontAlgn="auto">
              <a:lnSpc>
                <a:spcPct val="120000"/>
              </a:lnSpc>
              <a:spcBef>
                <a:spcPts val="0"/>
              </a:spcBef>
              <a:spcAft>
                <a:spcPts val="1200"/>
              </a:spcAft>
              <a:buFont typeface="Arial"/>
              <a:buNone/>
              <a:defRPr/>
            </a:pPr>
            <a:endParaRPr lang="en-US" dirty="0">
              <a:ea typeface="+mn-ea"/>
              <a:cs typeface="+mn-cs"/>
            </a:endParaRPr>
          </a:p>
          <a:p>
            <a:pPr fontAlgn="auto">
              <a:lnSpc>
                <a:spcPct val="120000"/>
              </a:lnSpc>
              <a:spcBef>
                <a:spcPts val="0"/>
              </a:spcBef>
              <a:spcAft>
                <a:spcPts val="1200"/>
              </a:spcAft>
              <a:buFont typeface="Arial"/>
              <a:buNone/>
              <a:defRPr/>
            </a:pPr>
            <a:r>
              <a:rPr lang="en-US" sz="4400" b="1" u="sng" dirty="0">
                <a:ea typeface="+mn-ea"/>
                <a:cs typeface="+mn-cs"/>
              </a:rPr>
              <a:t>Organizational </a:t>
            </a:r>
            <a:r>
              <a:rPr lang="en-US" sz="4400" b="1" u="sng" dirty="0" smtClean="0">
                <a:ea typeface="+mn-ea"/>
                <a:cs typeface="+mn-cs"/>
              </a:rPr>
              <a:t>Values</a:t>
            </a:r>
            <a:endParaRPr lang="en-US" sz="4400" dirty="0" smtClean="0">
              <a:ea typeface="+mn-ea"/>
              <a:cs typeface="+mn-cs"/>
            </a:endParaRPr>
          </a:p>
          <a:p>
            <a:pPr marL="514350" indent="-514350" fontAlgn="auto">
              <a:lnSpc>
                <a:spcPct val="120000"/>
              </a:lnSpc>
              <a:spcBef>
                <a:spcPts val="0"/>
              </a:spcBef>
              <a:spcAft>
                <a:spcPts val="1200"/>
              </a:spcAft>
              <a:buFont typeface="+mj-lt"/>
              <a:buAutoNum type="arabicPeriod"/>
              <a:defRPr/>
            </a:pPr>
            <a:r>
              <a:rPr lang="en-US" sz="4400" dirty="0" smtClean="0">
                <a:latin typeface="Franklin Gothic Book"/>
                <a:ea typeface="+mn-ea"/>
                <a:cs typeface="Franklin Gothic Book"/>
              </a:rPr>
              <a:t>Shared success, collaborative effort, and cooperation</a:t>
            </a:r>
          </a:p>
          <a:p>
            <a:pPr marL="514350" indent="-514350" fontAlgn="auto">
              <a:lnSpc>
                <a:spcPct val="120000"/>
              </a:lnSpc>
              <a:spcBef>
                <a:spcPts val="0"/>
              </a:spcBef>
              <a:spcAft>
                <a:spcPts val="1200"/>
              </a:spcAft>
              <a:buFont typeface="+mj-lt"/>
              <a:buAutoNum type="arabicPeriod"/>
              <a:defRPr/>
            </a:pPr>
            <a:r>
              <a:rPr lang="en-US" sz="4400" dirty="0" smtClean="0">
                <a:latin typeface="Franklin Gothic Book"/>
                <a:ea typeface="+mn-ea"/>
                <a:cs typeface="Franklin Gothic Book"/>
              </a:rPr>
              <a:t>Trust and respect across communities of libraries</a:t>
            </a:r>
          </a:p>
          <a:p>
            <a:pPr marL="514350" indent="-514350" fontAlgn="auto">
              <a:lnSpc>
                <a:spcPct val="120000"/>
              </a:lnSpc>
              <a:spcBef>
                <a:spcPts val="0"/>
              </a:spcBef>
              <a:spcAft>
                <a:spcPts val="1200"/>
              </a:spcAft>
              <a:buFont typeface="+mj-lt"/>
              <a:buAutoNum type="arabicPeriod"/>
              <a:defRPr/>
            </a:pPr>
            <a:r>
              <a:rPr lang="en-US" sz="4400" dirty="0" smtClean="0">
                <a:latin typeface="Franklin Gothic Book"/>
                <a:ea typeface="+mn-ea"/>
                <a:cs typeface="Franklin Gothic Book"/>
              </a:rPr>
              <a:t>Maximized use of resources</a:t>
            </a:r>
          </a:p>
          <a:p>
            <a:pPr marL="514350" indent="-514350" fontAlgn="auto">
              <a:lnSpc>
                <a:spcPct val="120000"/>
              </a:lnSpc>
              <a:spcBef>
                <a:spcPts val="0"/>
              </a:spcBef>
              <a:spcAft>
                <a:spcPts val="1200"/>
              </a:spcAft>
              <a:buFont typeface="+mj-lt"/>
              <a:buAutoNum type="arabicPeriod"/>
              <a:defRPr/>
            </a:pPr>
            <a:r>
              <a:rPr lang="en-US" sz="4400" dirty="0" smtClean="0">
                <a:latin typeface="Franklin Gothic Book"/>
                <a:ea typeface="+mn-ea"/>
                <a:cs typeface="Franklin Gothic Book"/>
              </a:rPr>
              <a:t>Free and equal access to library services</a:t>
            </a:r>
          </a:p>
        </p:txBody>
      </p:sp>
      <p:sp>
        <p:nvSpPr>
          <p:cNvPr id="21508" name="Rectangle 4"/>
          <p:cNvSpPr>
            <a:spLocks noChangeArrowheads="1"/>
          </p:cNvSpPr>
          <p:nvPr/>
        </p:nvSpPr>
        <p:spPr bwMode="auto">
          <a:xfrm>
            <a:off x="131763" y="1517650"/>
            <a:ext cx="8810625" cy="1292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en-US" sz="2600"/>
              <a:t>To help member libraries be more successful in supporting education, enhancing economic development, and increasing quality of life in North Carolina.</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3838" y="1849438"/>
            <a:ext cx="3860800" cy="4616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a:xfrm>
            <a:off x="223838" y="274638"/>
            <a:ext cx="6605587" cy="1143000"/>
          </a:xfrm>
        </p:spPr>
        <p:txBody>
          <a:bodyPr rtlCol="0">
            <a:normAutofit fontScale="90000"/>
          </a:bodyPr>
          <a:lstStyle/>
          <a:p>
            <a:pPr fontAlgn="auto">
              <a:spcAft>
                <a:spcPts val="0"/>
              </a:spcAft>
              <a:defRPr/>
            </a:pPr>
            <a:r>
              <a:rPr lang="en-US" dirty="0" smtClean="0">
                <a:ea typeface="+mj-ea"/>
                <a:cs typeface="+mj-cs"/>
              </a:rPr>
              <a:t>Building Shared Collections</a:t>
            </a:r>
            <a:endParaRPr lang="en-US" dirty="0">
              <a:ea typeface="+mj-ea"/>
              <a:cs typeface="+mj-cs"/>
            </a:endParaRPr>
          </a:p>
        </p:txBody>
      </p:sp>
      <p:sp>
        <p:nvSpPr>
          <p:cNvPr id="20483" name="Content Placeholder 2"/>
          <p:cNvSpPr>
            <a:spLocks noGrp="1"/>
          </p:cNvSpPr>
          <p:nvPr>
            <p:ph idx="1"/>
          </p:nvPr>
        </p:nvSpPr>
        <p:spPr>
          <a:xfrm>
            <a:off x="4222750" y="1630363"/>
            <a:ext cx="4921250" cy="5227637"/>
          </a:xfrm>
        </p:spPr>
        <p:txBody>
          <a:bodyPr/>
          <a:lstStyle/>
          <a:p>
            <a:r>
              <a:rPr lang="en-US">
                <a:latin typeface="Franklin Gothic Medium" charset="0"/>
              </a:rPr>
              <a:t>Coming together is a beginning.</a:t>
            </a:r>
            <a:br>
              <a:rPr lang="en-US">
                <a:latin typeface="Franklin Gothic Medium" charset="0"/>
              </a:rPr>
            </a:br>
            <a:endParaRPr lang="en-US">
              <a:latin typeface="Franklin Gothic Medium" charset="0"/>
            </a:endParaRPr>
          </a:p>
          <a:p>
            <a:r>
              <a:rPr lang="en-US">
                <a:latin typeface="Franklin Gothic Medium" charset="0"/>
              </a:rPr>
              <a:t>Keeping together is progress.</a:t>
            </a:r>
            <a:br>
              <a:rPr lang="en-US">
                <a:latin typeface="Franklin Gothic Medium" charset="0"/>
              </a:rPr>
            </a:br>
            <a:endParaRPr lang="en-US">
              <a:latin typeface="Franklin Gothic Medium" charset="0"/>
            </a:endParaRPr>
          </a:p>
          <a:p>
            <a:r>
              <a:rPr lang="en-US">
                <a:latin typeface="Franklin Gothic Medium" charset="0"/>
              </a:rPr>
              <a:t>Working together is success.</a:t>
            </a:r>
          </a:p>
          <a:p>
            <a:r>
              <a:rPr lang="en-US" i="1">
                <a:latin typeface="Franklin Gothic Medium" charset="0"/>
              </a:rPr>
              <a:t>~Henry Ford</a:t>
            </a:r>
            <a:endParaRPr lang="en-US">
              <a:latin typeface="Franklin Gothic Medium" charset="0"/>
            </a:endParaRPr>
          </a:p>
          <a:p>
            <a:endParaRPr lang="en-US">
              <a:latin typeface="Franklin Gothic Medium"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127000" y="3700463"/>
            <a:ext cx="5365750" cy="2638425"/>
          </a:xfrm>
        </p:spPr>
        <p:txBody>
          <a:bodyPr/>
          <a:lstStyle/>
          <a:p>
            <a:r>
              <a:rPr lang="en-US" sz="2800">
                <a:latin typeface="Franklin Gothic Medium" charset="0"/>
              </a:rPr>
              <a:t>“Michael, if you can't pass, you can't play.”</a:t>
            </a:r>
            <a:br>
              <a:rPr lang="en-US" sz="2800">
                <a:latin typeface="Franklin Gothic Medium" charset="0"/>
              </a:rPr>
            </a:br>
            <a:r>
              <a:rPr lang="en-US" sz="2800">
                <a:latin typeface="Franklin Gothic Medium" charset="0"/>
              </a:rPr>
              <a:t/>
            </a:r>
            <a:br>
              <a:rPr lang="en-US" sz="2800">
                <a:latin typeface="Franklin Gothic Medium" charset="0"/>
              </a:rPr>
            </a:br>
            <a:r>
              <a:rPr lang="en-US" sz="2400">
                <a:latin typeface="Franklin Gothic Medium" charset="0"/>
              </a:rPr>
              <a:t>~Dean Smith </a:t>
            </a:r>
            <a:br>
              <a:rPr lang="en-US" sz="2400">
                <a:latin typeface="Franklin Gothic Medium" charset="0"/>
              </a:rPr>
            </a:br>
            <a:r>
              <a:rPr lang="en-US" sz="2400">
                <a:latin typeface="Franklin Gothic Medium" charset="0"/>
              </a:rPr>
              <a:t>(said to Michael Jordan in his freshman year at UNC)</a:t>
            </a:r>
            <a:br>
              <a:rPr lang="en-US" sz="2400">
                <a:latin typeface="Franklin Gothic Medium" charset="0"/>
              </a:rPr>
            </a:br>
            <a:endParaRPr lang="en-US" sz="2400">
              <a:latin typeface="Franklin Gothic Medium" charset="0"/>
            </a:endParaRPr>
          </a:p>
        </p:txBody>
      </p:sp>
      <p:sp>
        <p:nvSpPr>
          <p:cNvPr id="22530" name="Rectangle 3"/>
          <p:cNvSpPr>
            <a:spLocks noChangeArrowheads="1"/>
          </p:cNvSpPr>
          <p:nvPr/>
        </p:nvSpPr>
        <p:spPr bwMode="auto">
          <a:xfrm>
            <a:off x="127000" y="6338888"/>
            <a:ext cx="6713538"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t>http://en.wikipedia.org/wiki/File:MichaelJordanDeanSmith.jpg</a:t>
            </a:r>
          </a:p>
        </p:txBody>
      </p:sp>
      <p:pic>
        <p:nvPicPr>
          <p:cNvPr id="5" name="Picture 4" descr="419px-MichaelJordanDeanSmit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6856" y="1535666"/>
            <a:ext cx="3244449" cy="46382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532" name="TextBox 2"/>
          <p:cNvSpPr txBox="1">
            <a:spLocks noChangeArrowheads="1"/>
          </p:cNvSpPr>
          <p:nvPr/>
        </p:nvSpPr>
        <p:spPr bwMode="auto">
          <a:xfrm>
            <a:off x="127000" y="395288"/>
            <a:ext cx="6875463"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Franklin Gothic Medium" charset="0"/>
                <a:ea typeface="ＭＳ Ｐゴシック" charset="0"/>
                <a:cs typeface="ＭＳ Ｐゴシック" charset="0"/>
              </a:defRPr>
            </a:lvl1pPr>
            <a:lvl2pPr marL="742950" indent="-285750">
              <a:defRPr>
                <a:solidFill>
                  <a:schemeClr val="tx1"/>
                </a:solidFill>
                <a:latin typeface="Franklin Gothic Medium" charset="0"/>
                <a:ea typeface="ＭＳ Ｐゴシック" charset="0"/>
              </a:defRPr>
            </a:lvl2pPr>
            <a:lvl3pPr marL="1143000" indent="-228600">
              <a:defRPr>
                <a:solidFill>
                  <a:schemeClr val="tx1"/>
                </a:solidFill>
                <a:latin typeface="Franklin Gothic Medium" charset="0"/>
                <a:ea typeface="ＭＳ Ｐゴシック" charset="0"/>
              </a:defRPr>
            </a:lvl3pPr>
            <a:lvl4pPr marL="1600200" indent="-228600">
              <a:defRPr>
                <a:solidFill>
                  <a:schemeClr val="tx1"/>
                </a:solidFill>
                <a:latin typeface="Franklin Gothic Medium" charset="0"/>
                <a:ea typeface="ＭＳ Ｐゴシック" charset="0"/>
              </a:defRPr>
            </a:lvl4pPr>
            <a:lvl5pPr marL="2057400" indent="-228600">
              <a:defRPr>
                <a:solidFill>
                  <a:schemeClr val="tx1"/>
                </a:solidFill>
                <a:latin typeface="Franklin Gothic Medium" charset="0"/>
                <a:ea typeface="ＭＳ Ｐゴシック" charset="0"/>
              </a:defRPr>
            </a:lvl5pPr>
            <a:lvl6pPr marL="2514600" indent="-228600" fontAlgn="base">
              <a:spcBef>
                <a:spcPct val="0"/>
              </a:spcBef>
              <a:spcAft>
                <a:spcPct val="0"/>
              </a:spcAft>
              <a:defRPr>
                <a:solidFill>
                  <a:schemeClr val="tx1"/>
                </a:solidFill>
                <a:latin typeface="Franklin Gothic Medium" charset="0"/>
                <a:ea typeface="ＭＳ Ｐゴシック" charset="0"/>
              </a:defRPr>
            </a:lvl6pPr>
            <a:lvl7pPr marL="2971800" indent="-228600" fontAlgn="base">
              <a:spcBef>
                <a:spcPct val="0"/>
              </a:spcBef>
              <a:spcAft>
                <a:spcPct val="0"/>
              </a:spcAft>
              <a:defRPr>
                <a:solidFill>
                  <a:schemeClr val="tx1"/>
                </a:solidFill>
                <a:latin typeface="Franklin Gothic Medium" charset="0"/>
                <a:ea typeface="ＭＳ Ｐゴシック" charset="0"/>
              </a:defRPr>
            </a:lvl7pPr>
            <a:lvl8pPr marL="3429000" indent="-228600" fontAlgn="base">
              <a:spcBef>
                <a:spcPct val="0"/>
              </a:spcBef>
              <a:spcAft>
                <a:spcPct val="0"/>
              </a:spcAft>
              <a:defRPr>
                <a:solidFill>
                  <a:schemeClr val="tx1"/>
                </a:solidFill>
                <a:latin typeface="Franklin Gothic Medium" charset="0"/>
                <a:ea typeface="ＭＳ Ｐゴシック" charset="0"/>
              </a:defRPr>
            </a:lvl8pPr>
            <a:lvl9pPr marL="3886200" indent="-228600" fontAlgn="base">
              <a:spcBef>
                <a:spcPct val="0"/>
              </a:spcBef>
              <a:spcAft>
                <a:spcPct val="0"/>
              </a:spcAft>
              <a:defRPr>
                <a:solidFill>
                  <a:schemeClr val="tx1"/>
                </a:solidFill>
                <a:latin typeface="Franklin Gothic Medium" charset="0"/>
                <a:ea typeface="ＭＳ Ｐゴシック" charset="0"/>
              </a:defRPr>
            </a:lvl9pPr>
          </a:lstStyle>
          <a:p>
            <a:r>
              <a:rPr lang="en-US" sz="4000" b="1"/>
              <a:t>The NC LIVE Team</a:t>
            </a:r>
          </a:p>
        </p:txBody>
      </p:sp>
      <p:sp>
        <p:nvSpPr>
          <p:cNvPr id="22533" name="TextBox 5"/>
          <p:cNvSpPr txBox="1">
            <a:spLocks noChangeArrowheads="1"/>
          </p:cNvSpPr>
          <p:nvPr/>
        </p:nvSpPr>
        <p:spPr bwMode="auto">
          <a:xfrm>
            <a:off x="127000" y="1260475"/>
            <a:ext cx="5365750" cy="2247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457200" indent="-457200">
              <a:defRPr>
                <a:solidFill>
                  <a:schemeClr val="tx1"/>
                </a:solidFill>
                <a:latin typeface="Franklin Gothic Medium" charset="0"/>
                <a:ea typeface="ＭＳ Ｐゴシック" charset="0"/>
                <a:cs typeface="ＭＳ Ｐゴシック" charset="0"/>
              </a:defRPr>
            </a:lvl1pPr>
            <a:lvl2pPr marL="742950" indent="-285750">
              <a:defRPr>
                <a:solidFill>
                  <a:schemeClr val="tx1"/>
                </a:solidFill>
                <a:latin typeface="Franklin Gothic Medium" charset="0"/>
                <a:ea typeface="ＭＳ Ｐゴシック" charset="0"/>
              </a:defRPr>
            </a:lvl2pPr>
            <a:lvl3pPr marL="1143000" indent="-228600">
              <a:defRPr>
                <a:solidFill>
                  <a:schemeClr val="tx1"/>
                </a:solidFill>
                <a:latin typeface="Franklin Gothic Medium" charset="0"/>
                <a:ea typeface="ＭＳ Ｐゴシック" charset="0"/>
              </a:defRPr>
            </a:lvl3pPr>
            <a:lvl4pPr marL="1600200" indent="-228600">
              <a:defRPr>
                <a:solidFill>
                  <a:schemeClr val="tx1"/>
                </a:solidFill>
                <a:latin typeface="Franklin Gothic Medium" charset="0"/>
                <a:ea typeface="ＭＳ Ｐゴシック" charset="0"/>
              </a:defRPr>
            </a:lvl4pPr>
            <a:lvl5pPr marL="2057400" indent="-228600">
              <a:defRPr>
                <a:solidFill>
                  <a:schemeClr val="tx1"/>
                </a:solidFill>
                <a:latin typeface="Franklin Gothic Medium" charset="0"/>
                <a:ea typeface="ＭＳ Ｐゴシック" charset="0"/>
              </a:defRPr>
            </a:lvl5pPr>
            <a:lvl6pPr marL="2514600" indent="-228600" fontAlgn="base">
              <a:spcBef>
                <a:spcPct val="0"/>
              </a:spcBef>
              <a:spcAft>
                <a:spcPct val="0"/>
              </a:spcAft>
              <a:defRPr>
                <a:solidFill>
                  <a:schemeClr val="tx1"/>
                </a:solidFill>
                <a:latin typeface="Franklin Gothic Medium" charset="0"/>
                <a:ea typeface="ＭＳ Ｐゴシック" charset="0"/>
              </a:defRPr>
            </a:lvl6pPr>
            <a:lvl7pPr marL="2971800" indent="-228600" fontAlgn="base">
              <a:spcBef>
                <a:spcPct val="0"/>
              </a:spcBef>
              <a:spcAft>
                <a:spcPct val="0"/>
              </a:spcAft>
              <a:defRPr>
                <a:solidFill>
                  <a:schemeClr val="tx1"/>
                </a:solidFill>
                <a:latin typeface="Franklin Gothic Medium" charset="0"/>
                <a:ea typeface="ＭＳ Ｐゴシック" charset="0"/>
              </a:defRPr>
            </a:lvl7pPr>
            <a:lvl8pPr marL="3429000" indent="-228600" fontAlgn="base">
              <a:spcBef>
                <a:spcPct val="0"/>
              </a:spcBef>
              <a:spcAft>
                <a:spcPct val="0"/>
              </a:spcAft>
              <a:defRPr>
                <a:solidFill>
                  <a:schemeClr val="tx1"/>
                </a:solidFill>
                <a:latin typeface="Franklin Gothic Medium" charset="0"/>
                <a:ea typeface="ＭＳ Ｐゴシック" charset="0"/>
              </a:defRPr>
            </a:lvl8pPr>
            <a:lvl9pPr marL="3886200" indent="-228600" fontAlgn="base">
              <a:spcBef>
                <a:spcPct val="0"/>
              </a:spcBef>
              <a:spcAft>
                <a:spcPct val="0"/>
              </a:spcAft>
              <a:defRPr>
                <a:solidFill>
                  <a:schemeClr val="tx1"/>
                </a:solidFill>
                <a:latin typeface="Franklin Gothic Medium" charset="0"/>
                <a:ea typeface="ＭＳ Ｐゴシック" charset="0"/>
              </a:defRPr>
            </a:lvl9pPr>
          </a:lstStyle>
          <a:p>
            <a:pPr>
              <a:buFont typeface="Arial" charset="0"/>
              <a:buChar char="•"/>
            </a:pPr>
            <a:r>
              <a:rPr lang="en-US" sz="2800"/>
              <a:t>198 Member Libraries</a:t>
            </a:r>
          </a:p>
          <a:p>
            <a:pPr>
              <a:buFont typeface="Arial" charset="0"/>
              <a:buChar char="•"/>
            </a:pPr>
            <a:r>
              <a:rPr lang="en-US" sz="2800"/>
              <a:t>4 Communities of Interest</a:t>
            </a:r>
          </a:p>
          <a:p>
            <a:pPr>
              <a:buFont typeface="Arial" charset="0"/>
              <a:buChar char="•"/>
            </a:pPr>
            <a:r>
              <a:rPr lang="en-US" sz="2800"/>
              <a:t>Many different unique talents, ideas, and resources that can be leveraged.</a:t>
            </a:r>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182563" y="239713"/>
            <a:ext cx="6605587" cy="1143000"/>
          </a:xfrm>
        </p:spPr>
        <p:txBody>
          <a:bodyPr/>
          <a:lstStyle/>
          <a:p>
            <a:r>
              <a:rPr lang="en-US">
                <a:latin typeface="Franklin Gothic Medium" charset="0"/>
              </a:rPr>
              <a:t>NC SeAL</a:t>
            </a:r>
          </a:p>
        </p:txBody>
      </p:sp>
      <p:pic>
        <p:nvPicPr>
          <p:cNvPr id="2355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76750" y="1541463"/>
            <a:ext cx="4433888" cy="3325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Content Placeholder 2"/>
          <p:cNvSpPr>
            <a:spLocks noGrp="1"/>
          </p:cNvSpPr>
          <p:nvPr>
            <p:ph idx="1"/>
          </p:nvPr>
        </p:nvSpPr>
        <p:spPr>
          <a:xfrm>
            <a:off x="182563" y="1417638"/>
            <a:ext cx="4294187" cy="5154612"/>
          </a:xfrm>
        </p:spPr>
        <p:txBody>
          <a:bodyPr rtlCol="0">
            <a:normAutofit lnSpcReduction="10000"/>
          </a:bodyPr>
          <a:lstStyle/>
          <a:p>
            <a:pPr fontAlgn="auto">
              <a:spcAft>
                <a:spcPts val="0"/>
              </a:spcAft>
              <a:buFont typeface="Arial"/>
              <a:buNone/>
              <a:defRPr/>
            </a:pPr>
            <a:r>
              <a:rPr lang="en-US" dirty="0" smtClean="0">
                <a:ea typeface="+mn-ea"/>
                <a:cs typeface="+mn-cs"/>
              </a:rPr>
              <a:t>North Carolina Shared </a:t>
            </a:r>
            <a:r>
              <a:rPr lang="en-US" dirty="0" err="1" smtClean="0">
                <a:ea typeface="+mn-ea"/>
                <a:cs typeface="+mn-cs"/>
              </a:rPr>
              <a:t>eAudio</a:t>
            </a:r>
            <a:r>
              <a:rPr lang="en-US" dirty="0" smtClean="0">
                <a:ea typeface="+mn-ea"/>
                <a:cs typeface="+mn-cs"/>
              </a:rPr>
              <a:t> Library</a:t>
            </a:r>
          </a:p>
          <a:p>
            <a:pPr fontAlgn="auto">
              <a:spcAft>
                <a:spcPts val="0"/>
              </a:spcAft>
              <a:buFont typeface="Arial"/>
              <a:buNone/>
              <a:defRPr/>
            </a:pPr>
            <a:endParaRPr lang="en-US" dirty="0">
              <a:ea typeface="+mn-ea"/>
              <a:cs typeface="+mn-cs"/>
            </a:endParaRPr>
          </a:p>
          <a:p>
            <a:pPr fontAlgn="auto">
              <a:spcAft>
                <a:spcPts val="0"/>
              </a:spcAft>
              <a:buFont typeface="Arial"/>
              <a:buNone/>
              <a:defRPr/>
            </a:pPr>
            <a:r>
              <a:rPr lang="en-US" dirty="0" smtClean="0">
                <a:ea typeface="+mn-ea"/>
                <a:cs typeface="+mn-cs"/>
              </a:rPr>
              <a:t>A platform to allow NC LIVE member libraries to build shared collections (of audio books), leveraging the resources of many different libraries for the collective good. </a:t>
            </a:r>
            <a:endParaRPr lang="en-US" dirty="0">
              <a:ea typeface="+mn-ea"/>
              <a:cs typeface="+mn-cs"/>
            </a:endParaRPr>
          </a:p>
        </p:txBody>
      </p:sp>
      <p:sp>
        <p:nvSpPr>
          <p:cNvPr id="23556" name="TextBox 5"/>
          <p:cNvSpPr txBox="1">
            <a:spLocks noChangeArrowheads="1"/>
          </p:cNvSpPr>
          <p:nvPr/>
        </p:nvSpPr>
        <p:spPr bwMode="auto">
          <a:xfrm>
            <a:off x="4476750" y="4598988"/>
            <a:ext cx="4433888" cy="1477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Franklin Gothic Medium" charset="0"/>
                <a:ea typeface="ＭＳ Ｐゴシック" charset="0"/>
                <a:cs typeface="ＭＳ Ｐゴシック" charset="0"/>
              </a:defRPr>
            </a:lvl1pPr>
            <a:lvl2pPr marL="742950" indent="-285750">
              <a:defRPr>
                <a:solidFill>
                  <a:schemeClr val="tx1"/>
                </a:solidFill>
                <a:latin typeface="Franklin Gothic Medium" charset="0"/>
                <a:ea typeface="ＭＳ Ｐゴシック" charset="0"/>
              </a:defRPr>
            </a:lvl2pPr>
            <a:lvl3pPr marL="1143000" indent="-228600">
              <a:defRPr>
                <a:solidFill>
                  <a:schemeClr val="tx1"/>
                </a:solidFill>
                <a:latin typeface="Franklin Gothic Medium" charset="0"/>
                <a:ea typeface="ＭＳ Ｐゴシック" charset="0"/>
              </a:defRPr>
            </a:lvl3pPr>
            <a:lvl4pPr marL="1600200" indent="-228600">
              <a:defRPr>
                <a:solidFill>
                  <a:schemeClr val="tx1"/>
                </a:solidFill>
                <a:latin typeface="Franklin Gothic Medium" charset="0"/>
                <a:ea typeface="ＭＳ Ｐゴシック" charset="0"/>
              </a:defRPr>
            </a:lvl4pPr>
            <a:lvl5pPr marL="2057400" indent="-228600">
              <a:defRPr>
                <a:solidFill>
                  <a:schemeClr val="tx1"/>
                </a:solidFill>
                <a:latin typeface="Franklin Gothic Medium" charset="0"/>
                <a:ea typeface="ＭＳ Ｐゴシック" charset="0"/>
              </a:defRPr>
            </a:lvl5pPr>
            <a:lvl6pPr marL="2514600" indent="-228600" fontAlgn="base">
              <a:spcBef>
                <a:spcPct val="0"/>
              </a:spcBef>
              <a:spcAft>
                <a:spcPct val="0"/>
              </a:spcAft>
              <a:defRPr>
                <a:solidFill>
                  <a:schemeClr val="tx1"/>
                </a:solidFill>
                <a:latin typeface="Franklin Gothic Medium" charset="0"/>
                <a:ea typeface="ＭＳ Ｐゴシック" charset="0"/>
              </a:defRPr>
            </a:lvl6pPr>
            <a:lvl7pPr marL="2971800" indent="-228600" fontAlgn="base">
              <a:spcBef>
                <a:spcPct val="0"/>
              </a:spcBef>
              <a:spcAft>
                <a:spcPct val="0"/>
              </a:spcAft>
              <a:defRPr>
                <a:solidFill>
                  <a:schemeClr val="tx1"/>
                </a:solidFill>
                <a:latin typeface="Franklin Gothic Medium" charset="0"/>
                <a:ea typeface="ＭＳ Ｐゴシック" charset="0"/>
              </a:defRPr>
            </a:lvl7pPr>
            <a:lvl8pPr marL="3429000" indent="-228600" fontAlgn="base">
              <a:spcBef>
                <a:spcPct val="0"/>
              </a:spcBef>
              <a:spcAft>
                <a:spcPct val="0"/>
              </a:spcAft>
              <a:defRPr>
                <a:solidFill>
                  <a:schemeClr val="tx1"/>
                </a:solidFill>
                <a:latin typeface="Franklin Gothic Medium" charset="0"/>
                <a:ea typeface="ＭＳ Ｐゴシック" charset="0"/>
              </a:defRPr>
            </a:lvl8pPr>
            <a:lvl9pPr marL="3886200" indent="-228600" fontAlgn="base">
              <a:spcBef>
                <a:spcPct val="0"/>
              </a:spcBef>
              <a:spcAft>
                <a:spcPct val="0"/>
              </a:spcAft>
              <a:defRPr>
                <a:solidFill>
                  <a:schemeClr val="tx1"/>
                </a:solidFill>
                <a:latin typeface="Franklin Gothic Medium" charset="0"/>
                <a:ea typeface="ＭＳ Ｐゴシック" charset="0"/>
              </a:defRPr>
            </a:lvl9pPr>
          </a:lstStyle>
          <a:p>
            <a:endParaRPr lang="en-US"/>
          </a:p>
          <a:p>
            <a:endParaRPr lang="en-US"/>
          </a:p>
          <a:p>
            <a:r>
              <a:rPr lang="en-US" b="1"/>
              <a:t>Add to the group, or individual collections, or BOTH!</a:t>
            </a:r>
          </a:p>
          <a:p>
            <a:endParaRPr lang="en-US"/>
          </a:p>
        </p:txBody>
      </p:sp>
      <p:sp>
        <p:nvSpPr>
          <p:cNvPr id="23557" name="Rectangle 6"/>
          <p:cNvSpPr>
            <a:spLocks noChangeArrowheads="1"/>
          </p:cNvSpPr>
          <p:nvPr/>
        </p:nvSpPr>
        <p:spPr bwMode="auto">
          <a:xfrm>
            <a:off x="4338638" y="6075363"/>
            <a:ext cx="4572000"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400"/>
              <a:t>http://animals.nationalgeographic.com/animals/mammals/hawaiian-monk-seal/</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r>
              <a:rPr lang="en-US">
                <a:latin typeface="Franklin Gothic Medium" charset="0"/>
              </a:rPr>
              <a:t>Ingram – MyiLibrary Audio</a:t>
            </a:r>
          </a:p>
        </p:txBody>
      </p:sp>
      <p:sp>
        <p:nvSpPr>
          <p:cNvPr id="3" name="Content Placeholder 2"/>
          <p:cNvSpPr>
            <a:spLocks noGrp="1"/>
          </p:cNvSpPr>
          <p:nvPr>
            <p:ph idx="1"/>
          </p:nvPr>
        </p:nvSpPr>
        <p:spPr>
          <a:xfrm>
            <a:off x="457200" y="1600200"/>
            <a:ext cx="8229600" cy="3390900"/>
          </a:xfrm>
        </p:spPr>
        <p:txBody>
          <a:bodyPr rtlCol="0">
            <a:normAutofit fontScale="85000" lnSpcReduction="20000"/>
          </a:bodyPr>
          <a:lstStyle/>
          <a:p>
            <a:pPr fontAlgn="auto">
              <a:spcAft>
                <a:spcPts val="0"/>
              </a:spcAft>
              <a:buFont typeface="Arial"/>
              <a:buNone/>
              <a:defRPr/>
            </a:pPr>
            <a:r>
              <a:rPr lang="en-US" dirty="0" smtClean="0">
                <a:ea typeface="+mn-ea"/>
                <a:cs typeface="+mn-cs"/>
              </a:rPr>
              <a:t>NC LIVE first experimented with this model using the Ingram </a:t>
            </a:r>
            <a:r>
              <a:rPr lang="en-US" dirty="0" err="1" smtClean="0">
                <a:ea typeface="+mn-ea"/>
                <a:cs typeface="+mn-cs"/>
              </a:rPr>
              <a:t>MyiLibrary</a:t>
            </a:r>
            <a:r>
              <a:rPr lang="en-US" dirty="0" smtClean="0">
                <a:ea typeface="+mn-ea"/>
                <a:cs typeface="+mn-cs"/>
              </a:rPr>
              <a:t> Audio Books platform. </a:t>
            </a:r>
          </a:p>
          <a:p>
            <a:pPr fontAlgn="auto">
              <a:spcAft>
                <a:spcPts val="0"/>
              </a:spcAft>
              <a:buFont typeface="Arial"/>
              <a:buNone/>
              <a:defRPr/>
            </a:pPr>
            <a:endParaRPr lang="en-US" dirty="0">
              <a:ea typeface="+mn-ea"/>
              <a:cs typeface="+mn-cs"/>
            </a:endParaRPr>
          </a:p>
          <a:p>
            <a:pPr fontAlgn="auto">
              <a:spcAft>
                <a:spcPts val="0"/>
              </a:spcAft>
              <a:buFont typeface="Arial"/>
              <a:buNone/>
              <a:defRPr/>
            </a:pPr>
            <a:r>
              <a:rPr lang="en-US" dirty="0" smtClean="0">
                <a:ea typeface="+mn-ea"/>
                <a:cs typeface="+mn-cs"/>
              </a:rPr>
              <a:t>NC LIVE purchased approximately 1,000 titles.</a:t>
            </a:r>
          </a:p>
          <a:p>
            <a:pPr lvl="1" fontAlgn="auto">
              <a:spcAft>
                <a:spcPts val="0"/>
              </a:spcAft>
              <a:buFont typeface="Arial"/>
              <a:buNone/>
              <a:defRPr/>
            </a:pPr>
            <a:r>
              <a:rPr lang="en-US" dirty="0" smtClean="0">
                <a:ea typeface="+mn-ea"/>
              </a:rPr>
              <a:t>Classic literature, non-fiction, language learning, history, and biography</a:t>
            </a:r>
          </a:p>
          <a:p>
            <a:pPr fontAlgn="auto">
              <a:spcAft>
                <a:spcPts val="0"/>
              </a:spcAft>
              <a:buFont typeface="Arial"/>
              <a:buNone/>
              <a:defRPr/>
            </a:pPr>
            <a:endParaRPr lang="en-US" dirty="0">
              <a:ea typeface="+mn-ea"/>
              <a:cs typeface="+mn-cs"/>
            </a:endParaRPr>
          </a:p>
          <a:p>
            <a:pPr fontAlgn="auto">
              <a:spcAft>
                <a:spcPts val="0"/>
              </a:spcAft>
              <a:buFont typeface="Arial"/>
              <a:buNone/>
              <a:defRPr/>
            </a:pPr>
            <a:r>
              <a:rPr lang="en-US" dirty="0" smtClean="0">
                <a:ea typeface="+mn-ea"/>
                <a:cs typeface="+mn-cs"/>
              </a:rPr>
              <a:t>About 20 NC LIVE member libraries added nearly 300 new titles, primarily popular content.</a:t>
            </a:r>
            <a:endParaRPr lang="en-US" dirty="0">
              <a:ea typeface="+mn-ea"/>
              <a:cs typeface="+mn-cs"/>
            </a:endParaRPr>
          </a:p>
        </p:txBody>
      </p:sp>
      <p:pic>
        <p:nvPicPr>
          <p:cNvPr id="2457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4175" y="5183188"/>
            <a:ext cx="1206500" cy="177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580"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97175" y="5183188"/>
            <a:ext cx="1206500" cy="177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581"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003675" y="5183188"/>
            <a:ext cx="1206500" cy="177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582"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210175" y="5183188"/>
            <a:ext cx="1206500" cy="177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583"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416675" y="5183188"/>
            <a:ext cx="1206500" cy="177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584"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623175" y="5183188"/>
            <a:ext cx="1206500" cy="177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585" name="Picture 12"/>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590675" y="5183188"/>
            <a:ext cx="1206500" cy="177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322263" y="274638"/>
            <a:ext cx="6605587" cy="1143000"/>
          </a:xfrm>
        </p:spPr>
        <p:txBody>
          <a:bodyPr/>
          <a:lstStyle/>
          <a:p>
            <a:r>
              <a:rPr lang="en-US">
                <a:latin typeface="Franklin Gothic Medium" charset="0"/>
              </a:rPr>
              <a:t>Participating Libraries</a:t>
            </a:r>
          </a:p>
        </p:txBody>
      </p:sp>
      <p:sp>
        <p:nvSpPr>
          <p:cNvPr id="25602" name="Content Placeholder 2"/>
          <p:cNvSpPr>
            <a:spLocks noGrp="1"/>
          </p:cNvSpPr>
          <p:nvPr>
            <p:ph idx="1"/>
          </p:nvPr>
        </p:nvSpPr>
        <p:spPr/>
        <p:txBody>
          <a:bodyPr/>
          <a:lstStyle/>
          <a:p>
            <a:endParaRPr lang="en-US">
              <a:latin typeface="Franklin Gothic Medium" charset="0"/>
            </a:endParaRPr>
          </a:p>
          <a:p>
            <a:endParaRPr lang="en-US">
              <a:latin typeface="Franklin Gothic Medium" charset="0"/>
            </a:endParaRPr>
          </a:p>
        </p:txBody>
      </p:sp>
      <p:sp>
        <p:nvSpPr>
          <p:cNvPr id="25603" name="TextBox 3"/>
          <p:cNvSpPr txBox="1">
            <a:spLocks noChangeArrowheads="1"/>
          </p:cNvSpPr>
          <p:nvPr/>
        </p:nvSpPr>
        <p:spPr bwMode="auto">
          <a:xfrm>
            <a:off x="322263" y="1417638"/>
            <a:ext cx="8364537" cy="5170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Franklin Gothic Medium" charset="0"/>
                <a:ea typeface="ＭＳ Ｐゴシック" charset="0"/>
                <a:cs typeface="ＭＳ Ｐゴシック" charset="0"/>
              </a:defRPr>
            </a:lvl1pPr>
            <a:lvl2pPr marL="742950" indent="-285750">
              <a:defRPr>
                <a:solidFill>
                  <a:schemeClr val="tx1"/>
                </a:solidFill>
                <a:latin typeface="Franklin Gothic Medium" charset="0"/>
                <a:ea typeface="ＭＳ Ｐゴシック" charset="0"/>
              </a:defRPr>
            </a:lvl2pPr>
            <a:lvl3pPr marL="1143000" indent="-228600">
              <a:defRPr>
                <a:solidFill>
                  <a:schemeClr val="tx1"/>
                </a:solidFill>
                <a:latin typeface="Franklin Gothic Medium" charset="0"/>
                <a:ea typeface="ＭＳ Ｐゴシック" charset="0"/>
              </a:defRPr>
            </a:lvl3pPr>
            <a:lvl4pPr marL="1600200" indent="-228600">
              <a:defRPr>
                <a:solidFill>
                  <a:schemeClr val="tx1"/>
                </a:solidFill>
                <a:latin typeface="Franklin Gothic Medium" charset="0"/>
                <a:ea typeface="ＭＳ Ｐゴシック" charset="0"/>
              </a:defRPr>
            </a:lvl4pPr>
            <a:lvl5pPr marL="2057400" indent="-228600">
              <a:defRPr>
                <a:solidFill>
                  <a:schemeClr val="tx1"/>
                </a:solidFill>
                <a:latin typeface="Franklin Gothic Medium" charset="0"/>
                <a:ea typeface="ＭＳ Ｐゴシック" charset="0"/>
              </a:defRPr>
            </a:lvl5pPr>
            <a:lvl6pPr marL="2514600" indent="-228600" fontAlgn="base">
              <a:spcBef>
                <a:spcPct val="0"/>
              </a:spcBef>
              <a:spcAft>
                <a:spcPct val="0"/>
              </a:spcAft>
              <a:defRPr>
                <a:solidFill>
                  <a:schemeClr val="tx1"/>
                </a:solidFill>
                <a:latin typeface="Franklin Gothic Medium" charset="0"/>
                <a:ea typeface="ＭＳ Ｐゴシック" charset="0"/>
              </a:defRPr>
            </a:lvl6pPr>
            <a:lvl7pPr marL="2971800" indent="-228600" fontAlgn="base">
              <a:spcBef>
                <a:spcPct val="0"/>
              </a:spcBef>
              <a:spcAft>
                <a:spcPct val="0"/>
              </a:spcAft>
              <a:defRPr>
                <a:solidFill>
                  <a:schemeClr val="tx1"/>
                </a:solidFill>
                <a:latin typeface="Franklin Gothic Medium" charset="0"/>
                <a:ea typeface="ＭＳ Ｐゴシック" charset="0"/>
              </a:defRPr>
            </a:lvl7pPr>
            <a:lvl8pPr marL="3429000" indent="-228600" fontAlgn="base">
              <a:spcBef>
                <a:spcPct val="0"/>
              </a:spcBef>
              <a:spcAft>
                <a:spcPct val="0"/>
              </a:spcAft>
              <a:defRPr>
                <a:solidFill>
                  <a:schemeClr val="tx1"/>
                </a:solidFill>
                <a:latin typeface="Franklin Gothic Medium" charset="0"/>
                <a:ea typeface="ＭＳ Ｐゴシック" charset="0"/>
              </a:defRPr>
            </a:lvl8pPr>
            <a:lvl9pPr marL="3886200" indent="-228600" fontAlgn="base">
              <a:spcBef>
                <a:spcPct val="0"/>
              </a:spcBef>
              <a:spcAft>
                <a:spcPct val="0"/>
              </a:spcAft>
              <a:defRPr>
                <a:solidFill>
                  <a:schemeClr val="tx1"/>
                </a:solidFill>
                <a:latin typeface="Franklin Gothic Medium" charset="0"/>
                <a:ea typeface="ＭＳ Ｐゴシック" charset="0"/>
              </a:defRPr>
            </a:lvl9pPr>
          </a:lstStyle>
          <a:p>
            <a:r>
              <a:rPr lang="en-US" sz="2200"/>
              <a:t>Wayne County Public Library (Goldsboro)</a:t>
            </a:r>
          </a:p>
          <a:p>
            <a:r>
              <a:rPr lang="en-US" sz="2200"/>
              <a:t>Mary Livermore Library (UNC Pembroke)</a:t>
            </a:r>
          </a:p>
          <a:p>
            <a:r>
              <a:rPr lang="en-US" sz="2200"/>
              <a:t>Burke County Public Library</a:t>
            </a:r>
          </a:p>
          <a:p>
            <a:r>
              <a:rPr lang="en-US" sz="2200"/>
              <a:t>Pitt Community College</a:t>
            </a:r>
          </a:p>
          <a:p>
            <a:r>
              <a:rPr lang="en-US" sz="2200"/>
              <a:t>Sheppard Memorial Library (Greenville)</a:t>
            </a:r>
          </a:p>
          <a:p>
            <a:r>
              <a:rPr lang="en-US" sz="2200"/>
              <a:t>Chapel Hill Public Library</a:t>
            </a:r>
          </a:p>
          <a:p>
            <a:r>
              <a:rPr lang="en-US" sz="2200"/>
              <a:t>Davie County Public Library</a:t>
            </a:r>
          </a:p>
          <a:p>
            <a:r>
              <a:rPr lang="en-US" sz="2200"/>
              <a:t>Cabarrus County Public Library</a:t>
            </a:r>
          </a:p>
          <a:p>
            <a:r>
              <a:rPr lang="en-US" sz="2200"/>
              <a:t>Randolph County Public Library</a:t>
            </a:r>
          </a:p>
          <a:p>
            <a:r>
              <a:rPr lang="en-US" sz="2200"/>
              <a:t>Gardner-Webb University</a:t>
            </a:r>
          </a:p>
          <a:p>
            <a:r>
              <a:rPr lang="en-US" sz="2200"/>
              <a:t>Granville County Library System</a:t>
            </a:r>
          </a:p>
          <a:p>
            <a:r>
              <a:rPr lang="en-US" sz="2200"/>
              <a:t>South Piedmont Community College</a:t>
            </a:r>
          </a:p>
          <a:p>
            <a:r>
              <a:rPr lang="en-US" sz="2200"/>
              <a:t>CPC Regional (New Bern)</a:t>
            </a:r>
          </a:p>
          <a:p>
            <a:r>
              <a:rPr lang="en-US" sz="2200"/>
              <a:t>New Hanover County Public Library</a:t>
            </a:r>
          </a:p>
          <a:p>
            <a:endParaRPr lang="en-US" sz="2200"/>
          </a:p>
        </p:txBody>
      </p:sp>
      <p:pic>
        <p:nvPicPr>
          <p:cNvPr id="25604" name="Picture 4" descr="ipod.ps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95925" y="2128838"/>
            <a:ext cx="3500438" cy="3500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US">
                <a:latin typeface="Franklin Gothic Medium" charset="0"/>
              </a:rPr>
              <a:t>Recorded Books OneClick</a:t>
            </a:r>
          </a:p>
        </p:txBody>
      </p:sp>
      <p:sp>
        <p:nvSpPr>
          <p:cNvPr id="26626" name="Content Placeholder 2"/>
          <p:cNvSpPr>
            <a:spLocks noGrp="1"/>
          </p:cNvSpPr>
          <p:nvPr>
            <p:ph idx="1"/>
          </p:nvPr>
        </p:nvSpPr>
        <p:spPr>
          <a:xfrm>
            <a:off x="457200" y="1810308"/>
            <a:ext cx="8229600" cy="4315855"/>
          </a:xfrm>
        </p:spPr>
        <p:txBody>
          <a:bodyPr/>
          <a:lstStyle/>
          <a:p>
            <a:r>
              <a:rPr lang="en-US" dirty="0">
                <a:latin typeface="Franklin Gothic Medium" charset="0"/>
              </a:rPr>
              <a:t>NC LIVE is currently negotiating ways to allow member libraries to </a:t>
            </a:r>
            <a:r>
              <a:rPr lang="en-US" dirty="0" smtClean="0">
                <a:latin typeface="Franklin Gothic Medium" charset="0"/>
              </a:rPr>
              <a:t>purchase and add </a:t>
            </a:r>
            <a:r>
              <a:rPr lang="en-US" dirty="0">
                <a:latin typeface="Franklin Gothic Medium" charset="0"/>
              </a:rPr>
              <a:t>to our shared </a:t>
            </a:r>
            <a:r>
              <a:rPr lang="en-US" dirty="0" smtClean="0">
                <a:latin typeface="Franklin Gothic Medium" charset="0"/>
              </a:rPr>
              <a:t>collection </a:t>
            </a:r>
            <a:r>
              <a:rPr lang="en-US" dirty="0">
                <a:latin typeface="Franklin Gothic Medium" charset="0"/>
              </a:rPr>
              <a:t>of audio </a:t>
            </a:r>
            <a:r>
              <a:rPr lang="en-US" dirty="0" smtClean="0">
                <a:latin typeface="Franklin Gothic Medium" charset="0"/>
              </a:rPr>
              <a:t>books.  </a:t>
            </a:r>
          </a:p>
          <a:p>
            <a:endParaRPr lang="en-US" dirty="0" smtClean="0">
              <a:latin typeface="Franklin Gothic Medium" charset="0"/>
            </a:endParaRPr>
          </a:p>
          <a:p>
            <a:r>
              <a:rPr lang="en-US" dirty="0" smtClean="0">
                <a:latin typeface="Franklin Gothic Medium" charset="0"/>
              </a:rPr>
              <a:t>NC LIVE is also investigating shared collections of </a:t>
            </a:r>
            <a:r>
              <a:rPr lang="en-US" dirty="0">
                <a:latin typeface="Franklin Gothic Medium" charset="0"/>
              </a:rPr>
              <a:t>other content types.</a:t>
            </a:r>
          </a:p>
          <a:p>
            <a:endParaRPr lang="en-US" dirty="0">
              <a:latin typeface="Franklin Gothic Medium" charset="0"/>
            </a:endParaRPr>
          </a:p>
          <a:p>
            <a:r>
              <a:rPr lang="en-US" dirty="0">
                <a:latin typeface="Franklin Gothic Medium" charset="0"/>
              </a:rPr>
              <a:t>…Stay Tuned!</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Permanent Resources Taskforce &amp; Summit</a:t>
            </a:r>
            <a:endParaRPr lang="en-US" dirty="0"/>
          </a:p>
        </p:txBody>
      </p:sp>
      <p:pic>
        <p:nvPicPr>
          <p:cNvPr id="5" name="Picture 4" descr="rac_mary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9760" y="3583914"/>
            <a:ext cx="4572000" cy="3048000"/>
          </a:xfrm>
          <a:prstGeom prst="rect">
            <a:avLst/>
          </a:prstGeom>
          <a:ln>
            <a:noFill/>
          </a:ln>
          <a:effectLst>
            <a:outerShdw blurRad="292100" dist="139700" dir="2700000" algn="tl" rotWithShape="0">
              <a:srgbClr val="333333">
                <a:alpha val="65000"/>
              </a:srgbClr>
            </a:outerShdw>
          </a:effectLst>
        </p:spPr>
      </p:pic>
      <p:sp>
        <p:nvSpPr>
          <p:cNvPr id="3" name="Content Placeholder 2"/>
          <p:cNvSpPr>
            <a:spLocks noGrp="1"/>
          </p:cNvSpPr>
          <p:nvPr>
            <p:ph idx="1"/>
          </p:nvPr>
        </p:nvSpPr>
        <p:spPr>
          <a:xfrm>
            <a:off x="252824" y="3583914"/>
            <a:ext cx="4076936" cy="2795959"/>
          </a:xfrm>
        </p:spPr>
        <p:txBody>
          <a:bodyPr/>
          <a:lstStyle/>
          <a:p>
            <a:r>
              <a:rPr lang="en-US" sz="2800" dirty="0" smtClean="0"/>
              <a:t>RAC members will select 8 people from each Community of Interest to participate in a Permanent Resources Summit on May 14</a:t>
            </a:r>
            <a:r>
              <a:rPr lang="en-US" sz="2800" baseline="30000" dirty="0" smtClean="0"/>
              <a:t>th</a:t>
            </a:r>
            <a:r>
              <a:rPr lang="en-US" sz="2800" dirty="0" smtClean="0"/>
              <a:t>.</a:t>
            </a:r>
            <a:endParaRPr lang="en-US" sz="2800" dirty="0"/>
          </a:p>
        </p:txBody>
      </p:sp>
      <p:sp>
        <p:nvSpPr>
          <p:cNvPr id="6" name="TextBox 5"/>
          <p:cNvSpPr txBox="1"/>
          <p:nvPr/>
        </p:nvSpPr>
        <p:spPr>
          <a:xfrm>
            <a:off x="252824" y="1839506"/>
            <a:ext cx="8648936" cy="1077218"/>
          </a:xfrm>
          <a:prstGeom prst="rect">
            <a:avLst/>
          </a:prstGeom>
          <a:noFill/>
        </p:spPr>
        <p:txBody>
          <a:bodyPr wrap="square" rtlCol="0">
            <a:spAutoFit/>
          </a:bodyPr>
          <a:lstStyle/>
          <a:p>
            <a:pPr marL="285750" indent="-285750">
              <a:buFont typeface="Arial"/>
              <a:buChar char="•"/>
            </a:pPr>
            <a:r>
              <a:rPr lang="en-US" sz="3200" dirty="0"/>
              <a:t>The NC LIVE Resource Advisory Committee created a Permanent Resources Taskforce</a:t>
            </a:r>
            <a:r>
              <a:rPr lang="en-US" sz="3200" dirty="0" smtClean="0"/>
              <a:t>.</a:t>
            </a:r>
            <a:endParaRPr lang="en-US" sz="3200" dirty="0"/>
          </a:p>
        </p:txBody>
      </p:sp>
    </p:spTree>
    <p:extLst>
      <p:ext uri="{BB962C8B-B14F-4D97-AF65-F5344CB8AC3E}">
        <p14:creationId xmlns:p14="http://schemas.microsoft.com/office/powerpoint/2010/main" val="16630685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6605588" cy="1417638"/>
          </a:xfrm>
        </p:spPr>
        <p:txBody>
          <a:bodyPr/>
          <a:lstStyle/>
          <a:p>
            <a:r>
              <a:rPr lang="en-US" sz="3600" dirty="0" smtClean="0"/>
              <a:t>Permanent Resources Taskforce</a:t>
            </a:r>
            <a:endParaRPr lang="en-US" sz="3600" dirty="0"/>
          </a:p>
        </p:txBody>
      </p:sp>
      <p:sp>
        <p:nvSpPr>
          <p:cNvPr id="3" name="Content Placeholder 2"/>
          <p:cNvSpPr>
            <a:spLocks noGrp="1"/>
          </p:cNvSpPr>
          <p:nvPr>
            <p:ph idx="1"/>
          </p:nvPr>
        </p:nvSpPr>
        <p:spPr>
          <a:xfrm>
            <a:off x="457199" y="1286245"/>
            <a:ext cx="8549941" cy="4708526"/>
          </a:xfrm>
        </p:spPr>
        <p:txBody>
          <a:bodyPr/>
          <a:lstStyle/>
          <a:p>
            <a:r>
              <a:rPr lang="en-US" sz="2800" dirty="0"/>
              <a:t>The Taskforce will </a:t>
            </a:r>
            <a:r>
              <a:rPr lang="en-US" sz="2800" dirty="0" smtClean="0"/>
              <a:t>present a plan </a:t>
            </a:r>
            <a:r>
              <a:rPr lang="en-US" sz="2800" dirty="0"/>
              <a:t>to the RAC </a:t>
            </a:r>
            <a:r>
              <a:rPr lang="en-US" sz="2800" dirty="0" smtClean="0"/>
              <a:t>that:</a:t>
            </a:r>
            <a:endParaRPr lang="en-US" sz="2800" dirty="0"/>
          </a:p>
          <a:p>
            <a:pPr marL="457200" indent="-457200">
              <a:buFont typeface="+mj-lt"/>
              <a:buAutoNum type="arabicPeriod"/>
            </a:pPr>
            <a:r>
              <a:rPr lang="en-US" sz="2400" dirty="0" smtClean="0"/>
              <a:t>Outlines </a:t>
            </a:r>
            <a:r>
              <a:rPr lang="en-US" sz="2400" dirty="0"/>
              <a:t>the environmental factors influencing the needs for </a:t>
            </a:r>
            <a:r>
              <a:rPr lang="en-US" sz="2400" dirty="0" smtClean="0"/>
              <a:t>permanent resources </a:t>
            </a:r>
            <a:r>
              <a:rPr lang="en-US" sz="2400" dirty="0"/>
              <a:t>within and across COIs</a:t>
            </a:r>
            <a:r>
              <a:rPr lang="en-US" sz="2400" dirty="0" smtClean="0"/>
              <a:t>;</a:t>
            </a:r>
          </a:p>
          <a:p>
            <a:pPr marL="457200" indent="-457200">
              <a:buFont typeface="+mj-lt"/>
              <a:buAutoNum type="arabicPeriod"/>
            </a:pPr>
            <a:r>
              <a:rPr lang="en-US" sz="2400" dirty="0" smtClean="0"/>
              <a:t>Describes </a:t>
            </a:r>
            <a:r>
              <a:rPr lang="en-US" sz="2400" dirty="0"/>
              <a:t>logistical aspects of building shared collections via NC LIVE</a:t>
            </a:r>
            <a:r>
              <a:rPr lang="en-US" sz="2400" dirty="0" smtClean="0"/>
              <a:t>;</a:t>
            </a:r>
          </a:p>
          <a:p>
            <a:pPr marL="457200" indent="-457200">
              <a:buFont typeface="+mj-lt"/>
              <a:buAutoNum type="arabicPeriod"/>
            </a:pPr>
            <a:r>
              <a:rPr lang="en-US" sz="2400" dirty="0" smtClean="0"/>
              <a:t>Identifies </a:t>
            </a:r>
            <a:r>
              <a:rPr lang="en-US" sz="2400" dirty="0"/>
              <a:t>annual and multi-year goals and priorities</a:t>
            </a:r>
            <a:r>
              <a:rPr lang="en-US" sz="2400" dirty="0" smtClean="0"/>
              <a:t>;</a:t>
            </a:r>
          </a:p>
          <a:p>
            <a:pPr marL="457200" indent="-457200">
              <a:buFont typeface="+mj-lt"/>
              <a:buAutoNum type="arabicPeriod"/>
            </a:pPr>
            <a:r>
              <a:rPr lang="en-US" sz="2400" dirty="0" smtClean="0"/>
              <a:t>Articulates </a:t>
            </a:r>
            <a:r>
              <a:rPr lang="en-US" sz="2400" dirty="0"/>
              <a:t>budgetary estimates to achieve goals and priorities</a:t>
            </a:r>
            <a:r>
              <a:rPr lang="en-US" sz="2400" dirty="0" smtClean="0"/>
              <a:t>;</a:t>
            </a:r>
          </a:p>
          <a:p>
            <a:pPr marL="457200" indent="-457200">
              <a:buFont typeface="+mj-lt"/>
              <a:buAutoNum type="arabicPeriod"/>
            </a:pPr>
            <a:r>
              <a:rPr lang="en-US" sz="2400" dirty="0" smtClean="0"/>
              <a:t>Describes </a:t>
            </a:r>
            <a:r>
              <a:rPr lang="en-US" sz="2400" dirty="0"/>
              <a:t>expected usage patterns and targets and communicates methods </a:t>
            </a:r>
            <a:r>
              <a:rPr lang="en-US" sz="2400" dirty="0" smtClean="0"/>
              <a:t>for assessing </a:t>
            </a:r>
            <a:r>
              <a:rPr lang="en-US" sz="2400" dirty="0"/>
              <a:t>the sustainability of the plan and the collections</a:t>
            </a:r>
            <a:r>
              <a:rPr lang="en-US" sz="2400" dirty="0" smtClean="0"/>
              <a:t>;</a:t>
            </a:r>
          </a:p>
          <a:p>
            <a:pPr marL="457200" indent="-457200">
              <a:buFont typeface="+mj-lt"/>
              <a:buAutoNum type="arabicPeriod"/>
            </a:pPr>
            <a:r>
              <a:rPr lang="en-US" sz="2400" dirty="0" smtClean="0"/>
              <a:t>Provides </a:t>
            </a:r>
            <a:r>
              <a:rPr lang="en-US" sz="2400" dirty="0"/>
              <a:t>insight to the platforms and technologies needed by COIs and </a:t>
            </a:r>
            <a:r>
              <a:rPr lang="en-US" sz="2400" dirty="0" smtClean="0"/>
              <a:t>libraries to </a:t>
            </a:r>
            <a:r>
              <a:rPr lang="en-US" sz="2400" dirty="0"/>
              <a:t>ensure ongoing usage.</a:t>
            </a:r>
          </a:p>
          <a:p>
            <a:endParaRPr lang="en-US" sz="2000" dirty="0"/>
          </a:p>
        </p:txBody>
      </p:sp>
    </p:spTree>
    <p:extLst>
      <p:ext uri="{BB962C8B-B14F-4D97-AF65-F5344CB8AC3E}">
        <p14:creationId xmlns:p14="http://schemas.microsoft.com/office/powerpoint/2010/main" val="1451732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ea typeface="+mj-ea"/>
                <a:cs typeface="+mj-cs"/>
              </a:rPr>
              <a:t>Wilkes County Historical Documentary Films</a:t>
            </a:r>
            <a:endParaRPr lang="en-US" dirty="0">
              <a:ea typeface="+mj-ea"/>
              <a:cs typeface="+mj-cs"/>
            </a:endParaRPr>
          </a:p>
        </p:txBody>
      </p:sp>
      <p:sp>
        <p:nvSpPr>
          <p:cNvPr id="3" name="Content Placeholder 2"/>
          <p:cNvSpPr>
            <a:spLocks noGrp="1"/>
          </p:cNvSpPr>
          <p:nvPr>
            <p:ph idx="1"/>
          </p:nvPr>
        </p:nvSpPr>
        <p:spPr>
          <a:xfrm>
            <a:off x="250825" y="3532188"/>
            <a:ext cx="3508375" cy="3027362"/>
          </a:xfrm>
        </p:spPr>
        <p:txBody>
          <a:bodyPr rtlCol="0">
            <a:normAutofit fontScale="70000" lnSpcReduction="20000"/>
          </a:bodyPr>
          <a:lstStyle/>
          <a:p>
            <a:pPr fontAlgn="auto">
              <a:spcAft>
                <a:spcPts val="0"/>
              </a:spcAft>
              <a:buFont typeface="Arial"/>
              <a:buNone/>
              <a:defRPr/>
            </a:pPr>
            <a:endParaRPr lang="en-US" dirty="0">
              <a:ea typeface="+mn-ea"/>
              <a:cs typeface="+mn-cs"/>
            </a:endParaRPr>
          </a:p>
          <a:p>
            <a:pPr fontAlgn="auto">
              <a:spcAft>
                <a:spcPts val="0"/>
              </a:spcAft>
              <a:buFont typeface="Arial"/>
              <a:buNone/>
              <a:defRPr/>
            </a:pPr>
            <a:r>
              <a:rPr lang="en-US" dirty="0" smtClean="0">
                <a:ea typeface="+mn-ea"/>
                <a:cs typeface="+mn-cs"/>
              </a:rPr>
              <a:t>NC LIVE hosts the digital video files on NC LIVE servers to allow access to the entire state.</a:t>
            </a:r>
          </a:p>
          <a:p>
            <a:pPr fontAlgn="auto">
              <a:spcAft>
                <a:spcPts val="0"/>
              </a:spcAft>
              <a:buFont typeface="Arial"/>
              <a:buNone/>
              <a:defRPr/>
            </a:pPr>
            <a:endParaRPr lang="en-US" dirty="0">
              <a:ea typeface="+mn-ea"/>
              <a:cs typeface="+mn-cs"/>
            </a:endParaRPr>
          </a:p>
          <a:p>
            <a:pPr fontAlgn="auto">
              <a:spcAft>
                <a:spcPts val="0"/>
              </a:spcAft>
              <a:buFont typeface="Arial"/>
              <a:buNone/>
              <a:defRPr/>
            </a:pPr>
            <a:r>
              <a:rPr lang="en-US" dirty="0">
                <a:ea typeface="+mn-ea"/>
                <a:cs typeface="+mn-cs"/>
              </a:rPr>
              <a:t>http://</a:t>
            </a:r>
            <a:r>
              <a:rPr lang="en-US" dirty="0" err="1">
                <a:ea typeface="+mn-ea"/>
                <a:cs typeface="+mn-cs"/>
              </a:rPr>
              <a:t>media.nclive.org</a:t>
            </a:r>
            <a:r>
              <a:rPr lang="en-US" dirty="0">
                <a:ea typeface="+mn-ea"/>
                <a:cs typeface="+mn-cs"/>
              </a:rPr>
              <a:t>/</a:t>
            </a:r>
            <a:r>
              <a:rPr lang="en-US" dirty="0" err="1">
                <a:ea typeface="+mn-ea"/>
                <a:cs typeface="+mn-cs"/>
              </a:rPr>
              <a:t>browse_videos.phtml?Series</a:t>
            </a:r>
            <a:r>
              <a:rPr lang="en-US" dirty="0">
                <a:ea typeface="+mn-ea"/>
                <a:cs typeface="+mn-cs"/>
              </a:rPr>
              <a:t>=12</a:t>
            </a:r>
          </a:p>
        </p:txBody>
      </p:sp>
      <p:pic>
        <p:nvPicPr>
          <p:cNvPr id="5" name="Picture 4" descr="Screen Shot 2012-03-28 at 3.42.0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5575" y="3236913"/>
            <a:ext cx="5006975" cy="3322637"/>
          </a:xfrm>
          <a:prstGeom prst="rect">
            <a:avLst/>
          </a:prstGeom>
          <a:ln>
            <a:noFill/>
          </a:ln>
          <a:effectLst>
            <a:outerShdw blurRad="292100" dist="139700" dir="2700000" algn="tl" rotWithShape="0">
              <a:srgbClr val="333333">
                <a:alpha val="65000"/>
              </a:srgbClr>
            </a:outerShdw>
          </a:effectLst>
        </p:spPr>
      </p:pic>
      <p:sp>
        <p:nvSpPr>
          <p:cNvPr id="27652" name="Rectangle 5"/>
          <p:cNvSpPr>
            <a:spLocks noChangeArrowheads="1"/>
          </p:cNvSpPr>
          <p:nvPr/>
        </p:nvSpPr>
        <p:spPr bwMode="auto">
          <a:xfrm>
            <a:off x="250825" y="1863725"/>
            <a:ext cx="8721725" cy="1568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2400"/>
              <a:t>13 documentary films produced by Wilkes County.  The films tell the story of Wilkes County through first-person recollections of community residents, as well as commentary from local historians.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r>
              <a:rPr lang="en-US">
                <a:latin typeface="Franklin Gothic Medium" charset="0"/>
              </a:rPr>
              <a:t>Getting Involved</a:t>
            </a:r>
          </a:p>
        </p:txBody>
      </p:sp>
      <p:sp>
        <p:nvSpPr>
          <p:cNvPr id="3" name="Content Placeholder 2"/>
          <p:cNvSpPr>
            <a:spLocks noGrp="1"/>
          </p:cNvSpPr>
          <p:nvPr>
            <p:ph idx="1"/>
          </p:nvPr>
        </p:nvSpPr>
        <p:spPr/>
        <p:txBody>
          <a:bodyPr rtlCol="0">
            <a:normAutofit fontScale="92500" lnSpcReduction="10000"/>
          </a:bodyPr>
          <a:lstStyle/>
          <a:p>
            <a:pPr fontAlgn="auto">
              <a:spcAft>
                <a:spcPts val="0"/>
              </a:spcAft>
              <a:buFont typeface="Arial"/>
              <a:buNone/>
              <a:defRPr/>
            </a:pPr>
            <a:r>
              <a:rPr lang="en-US" dirty="0">
                <a:ea typeface="+mn-ea"/>
                <a:cs typeface="+mn-cs"/>
              </a:rPr>
              <a:t>If you are interested in participating and contributing to the shared </a:t>
            </a:r>
            <a:r>
              <a:rPr lang="en-US" dirty="0" err="1">
                <a:ea typeface="+mn-ea"/>
                <a:cs typeface="+mn-cs"/>
              </a:rPr>
              <a:t>eAudio</a:t>
            </a:r>
            <a:r>
              <a:rPr lang="en-US" dirty="0">
                <a:ea typeface="+mn-ea"/>
                <a:cs typeface="+mn-cs"/>
              </a:rPr>
              <a:t> collection, please contact Tim Rogers at </a:t>
            </a:r>
            <a:r>
              <a:rPr lang="en-US" dirty="0">
                <a:ea typeface="+mn-ea"/>
                <a:cs typeface="+mn-cs"/>
                <a:hlinkClick r:id="rId3"/>
              </a:rPr>
              <a:t>tim@nclive.org</a:t>
            </a:r>
            <a:r>
              <a:rPr lang="en-US" dirty="0">
                <a:ea typeface="+mn-ea"/>
                <a:cs typeface="+mn-cs"/>
              </a:rPr>
              <a:t>.</a:t>
            </a:r>
          </a:p>
          <a:p>
            <a:pPr fontAlgn="auto">
              <a:spcAft>
                <a:spcPts val="0"/>
              </a:spcAft>
              <a:buFont typeface="Arial"/>
              <a:buNone/>
              <a:defRPr/>
            </a:pPr>
            <a:endParaRPr lang="en-US" b="1" dirty="0" smtClean="0">
              <a:ea typeface="+mn-ea"/>
              <a:cs typeface="+mn-cs"/>
            </a:endParaRPr>
          </a:p>
          <a:p>
            <a:pPr fontAlgn="auto">
              <a:spcAft>
                <a:spcPts val="0"/>
              </a:spcAft>
              <a:buFont typeface="Arial"/>
              <a:buNone/>
              <a:defRPr/>
            </a:pPr>
            <a:r>
              <a:rPr lang="en-US" b="1" dirty="0" smtClean="0">
                <a:ea typeface="+mn-ea"/>
                <a:cs typeface="+mn-cs"/>
              </a:rPr>
              <a:t>Listserv </a:t>
            </a:r>
            <a:r>
              <a:rPr lang="en-US" b="1" dirty="0">
                <a:ea typeface="+mn-ea"/>
                <a:cs typeface="+mn-cs"/>
              </a:rPr>
              <a:t>Information</a:t>
            </a:r>
          </a:p>
          <a:p>
            <a:pPr fontAlgn="auto">
              <a:spcAft>
                <a:spcPts val="0"/>
              </a:spcAft>
              <a:buFont typeface="Arial"/>
              <a:buNone/>
              <a:defRPr/>
            </a:pPr>
            <a:r>
              <a:rPr lang="en-US" dirty="0">
                <a:ea typeface="+mn-ea"/>
                <a:cs typeface="+mn-cs"/>
              </a:rPr>
              <a:t>Participating libraries, as well as those interested in participating, can join the NC </a:t>
            </a:r>
            <a:r>
              <a:rPr lang="en-US" dirty="0" err="1">
                <a:ea typeface="+mn-ea"/>
                <a:cs typeface="+mn-cs"/>
              </a:rPr>
              <a:t>SeAL</a:t>
            </a:r>
            <a:r>
              <a:rPr lang="en-US" dirty="0">
                <a:ea typeface="+mn-ea"/>
                <a:cs typeface="+mn-cs"/>
              </a:rPr>
              <a:t> listserv.</a:t>
            </a:r>
          </a:p>
          <a:p>
            <a:pPr fontAlgn="auto">
              <a:spcAft>
                <a:spcPts val="0"/>
              </a:spcAft>
              <a:buFont typeface="Arial"/>
              <a:buNone/>
              <a:defRPr/>
            </a:pPr>
            <a:r>
              <a:rPr lang="en-US" dirty="0">
                <a:ea typeface="+mn-ea"/>
                <a:cs typeface="+mn-cs"/>
                <a:hlinkClick r:id="rId4"/>
              </a:rPr>
              <a:t>http://mail.nclive.org/mailman/listinfo/ncseal-</a:t>
            </a:r>
            <a:r>
              <a:rPr lang="en-US" dirty="0" smtClean="0">
                <a:ea typeface="+mn-ea"/>
                <a:cs typeface="+mn-cs"/>
                <a:hlinkClick r:id="rId4"/>
              </a:rPr>
              <a:t>l</a:t>
            </a:r>
            <a:endParaRPr lang="en-US" dirty="0" smtClean="0">
              <a:ea typeface="+mn-ea"/>
              <a:cs typeface="+mn-cs"/>
            </a:endParaRPr>
          </a:p>
          <a:p>
            <a:pPr fontAlgn="auto">
              <a:spcAft>
                <a:spcPts val="0"/>
              </a:spcAft>
              <a:buFont typeface="Arial"/>
              <a:buNone/>
              <a:defRPr/>
            </a:pPr>
            <a:r>
              <a:rPr lang="en-US" dirty="0" smtClean="0">
                <a:ea typeface="+mn-ea"/>
                <a:cs typeface="+mn-cs"/>
              </a:rPr>
              <a:t>and </a:t>
            </a:r>
            <a:r>
              <a:rPr lang="en-US" dirty="0">
                <a:ea typeface="+mn-ea"/>
                <a:cs typeface="+mn-cs"/>
              </a:rPr>
              <a:t>enter your email address to subscribe.</a:t>
            </a:r>
          </a:p>
          <a:p>
            <a:pPr fontAlgn="auto">
              <a:spcAft>
                <a:spcPts val="0"/>
              </a:spcAft>
              <a:buFont typeface="Arial"/>
              <a:buNone/>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a:latin typeface="Franklin Gothic Medium" charset="0"/>
              </a:rPr>
              <a:t>Thank You!</a:t>
            </a:r>
          </a:p>
        </p:txBody>
      </p:sp>
      <p:sp>
        <p:nvSpPr>
          <p:cNvPr id="3" name="Content Placeholder 2"/>
          <p:cNvSpPr>
            <a:spLocks noGrp="1"/>
          </p:cNvSpPr>
          <p:nvPr>
            <p:ph idx="1"/>
          </p:nvPr>
        </p:nvSpPr>
        <p:spPr>
          <a:xfrm>
            <a:off x="457200" y="1600200"/>
            <a:ext cx="8229600" cy="5110163"/>
          </a:xfrm>
        </p:spPr>
        <p:txBody>
          <a:bodyPr rtlCol="0">
            <a:normAutofit fontScale="92500" lnSpcReduction="10000"/>
          </a:bodyPr>
          <a:lstStyle/>
          <a:p>
            <a:pPr fontAlgn="auto">
              <a:spcAft>
                <a:spcPts val="0"/>
              </a:spcAft>
              <a:buFont typeface="Arial"/>
              <a:buNone/>
              <a:defRPr/>
            </a:pPr>
            <a:r>
              <a:rPr lang="en-US" dirty="0" smtClean="0">
                <a:ea typeface="+mn-ea"/>
                <a:cs typeface="+mn-cs"/>
              </a:rPr>
              <a:t>Questions? Get in touch!</a:t>
            </a:r>
          </a:p>
          <a:p>
            <a:pPr fontAlgn="auto">
              <a:spcAft>
                <a:spcPts val="0"/>
              </a:spcAft>
              <a:buFont typeface="Arial"/>
              <a:buNone/>
              <a:defRPr/>
            </a:pPr>
            <a:endParaRPr lang="en-US" dirty="0">
              <a:ea typeface="+mn-ea"/>
              <a:cs typeface="+mn-cs"/>
            </a:endParaRPr>
          </a:p>
          <a:p>
            <a:pPr fontAlgn="auto">
              <a:spcAft>
                <a:spcPts val="0"/>
              </a:spcAft>
              <a:buFont typeface="Arial"/>
              <a:buNone/>
              <a:defRPr/>
            </a:pPr>
            <a:r>
              <a:rPr lang="en-US" dirty="0" smtClean="0">
                <a:ea typeface="+mn-ea"/>
                <a:cs typeface="+mn-cs"/>
              </a:rPr>
              <a:t>Email: </a:t>
            </a:r>
            <a:r>
              <a:rPr lang="en-US" dirty="0" smtClean="0">
                <a:ea typeface="+mn-ea"/>
                <a:cs typeface="+mn-cs"/>
                <a:hlinkClick r:id="rId2"/>
              </a:rPr>
              <a:t>jill@nclive.org</a:t>
            </a:r>
            <a:r>
              <a:rPr lang="en-US" dirty="0" smtClean="0">
                <a:ea typeface="+mn-ea"/>
                <a:cs typeface="+mn-cs"/>
              </a:rPr>
              <a:t> or </a:t>
            </a:r>
            <a:r>
              <a:rPr lang="en-US" dirty="0" smtClean="0">
                <a:ea typeface="+mn-ea"/>
                <a:cs typeface="+mn-cs"/>
                <a:hlinkClick r:id="rId3"/>
              </a:rPr>
              <a:t>help@nclive.org</a:t>
            </a:r>
            <a:r>
              <a:rPr lang="en-US" dirty="0" smtClean="0">
                <a:ea typeface="+mn-ea"/>
                <a:cs typeface="+mn-cs"/>
              </a:rPr>
              <a:t> </a:t>
            </a:r>
          </a:p>
          <a:p>
            <a:pPr fontAlgn="auto">
              <a:spcAft>
                <a:spcPts val="0"/>
              </a:spcAft>
              <a:buFont typeface="Arial"/>
              <a:buNone/>
              <a:defRPr/>
            </a:pPr>
            <a:r>
              <a:rPr lang="en-US" dirty="0" smtClean="0">
                <a:ea typeface="+mn-ea"/>
                <a:cs typeface="+mn-cs"/>
              </a:rPr>
              <a:t>Phone: (919) 513-0451</a:t>
            </a:r>
          </a:p>
          <a:p>
            <a:pPr fontAlgn="auto">
              <a:spcAft>
                <a:spcPts val="0"/>
              </a:spcAft>
              <a:buFont typeface="Arial"/>
              <a:buNone/>
              <a:defRPr/>
            </a:pPr>
            <a:endParaRPr lang="en-US" dirty="0">
              <a:ea typeface="+mn-ea"/>
              <a:cs typeface="+mn-cs"/>
            </a:endParaRPr>
          </a:p>
          <a:p>
            <a:pPr fontAlgn="auto">
              <a:spcAft>
                <a:spcPts val="0"/>
              </a:spcAft>
              <a:buFont typeface="Arial"/>
              <a:buNone/>
              <a:defRPr/>
            </a:pPr>
            <a:r>
              <a:rPr lang="en-US" dirty="0" smtClean="0">
                <a:ea typeface="+mn-ea"/>
                <a:cs typeface="+mn-cs"/>
              </a:rPr>
              <a:t>http://facebook.com/NCLIVEOnlineLibrary</a:t>
            </a:r>
          </a:p>
          <a:p>
            <a:pPr fontAlgn="auto">
              <a:spcAft>
                <a:spcPts val="0"/>
              </a:spcAft>
              <a:buFont typeface="Arial"/>
              <a:buNone/>
              <a:defRPr/>
            </a:pPr>
            <a:r>
              <a:rPr lang="en-US" dirty="0" smtClean="0">
                <a:ea typeface="+mn-ea"/>
                <a:cs typeface="+mn-cs"/>
              </a:rPr>
              <a:t>http://</a:t>
            </a:r>
            <a:r>
              <a:rPr lang="en-US" dirty="0" err="1" smtClean="0">
                <a:ea typeface="+mn-ea"/>
                <a:cs typeface="+mn-cs"/>
              </a:rPr>
              <a:t>twitter.com</a:t>
            </a:r>
            <a:r>
              <a:rPr lang="en-US" dirty="0" smtClean="0">
                <a:ea typeface="+mn-ea"/>
                <a:cs typeface="+mn-cs"/>
              </a:rPr>
              <a:t>/nclive</a:t>
            </a:r>
            <a:endParaRPr lang="en-US" dirty="0">
              <a:ea typeface="+mn-ea"/>
              <a:cs typeface="+mn-cs"/>
            </a:endParaRPr>
          </a:p>
          <a:p>
            <a:pPr fontAlgn="auto">
              <a:spcAft>
                <a:spcPts val="0"/>
              </a:spcAft>
              <a:buFont typeface="Arial"/>
              <a:buNone/>
              <a:defRPr/>
            </a:pPr>
            <a:r>
              <a:rPr lang="en-US" dirty="0" smtClean="0">
                <a:ea typeface="+mn-ea"/>
                <a:cs typeface="+mn-cs"/>
              </a:rPr>
              <a:t> </a:t>
            </a:r>
          </a:p>
          <a:p>
            <a:pPr fontAlgn="auto">
              <a:spcAft>
                <a:spcPts val="0"/>
              </a:spcAft>
              <a:buFont typeface="Arial"/>
              <a:buNone/>
              <a:defRPr/>
            </a:pPr>
            <a:r>
              <a:rPr lang="en-US" b="1" dirty="0" smtClean="0">
                <a:ea typeface="+mn-ea"/>
                <a:cs typeface="+mn-cs"/>
              </a:rPr>
              <a:t>Subscribe to our news email list: </a:t>
            </a:r>
          </a:p>
          <a:p>
            <a:pPr fontAlgn="auto">
              <a:spcAft>
                <a:spcPts val="0"/>
              </a:spcAft>
              <a:buFont typeface="Arial"/>
              <a:buNone/>
              <a:defRPr/>
            </a:pPr>
            <a:r>
              <a:rPr lang="en-US" dirty="0">
                <a:ea typeface="+mn-ea"/>
                <a:cs typeface="+mn-cs"/>
              </a:rPr>
              <a:t>http://</a:t>
            </a:r>
            <a:r>
              <a:rPr lang="en-US" dirty="0" err="1">
                <a:ea typeface="+mn-ea"/>
                <a:cs typeface="+mn-cs"/>
              </a:rPr>
              <a:t>nclive.org</a:t>
            </a:r>
            <a:r>
              <a:rPr lang="en-US" dirty="0">
                <a:ea typeface="+mn-ea"/>
                <a:cs typeface="+mn-cs"/>
              </a:rPr>
              <a:t>/newsroom/listserv</a:t>
            </a:r>
            <a:endParaRPr lang="en-US" dirty="0" smtClean="0">
              <a:ea typeface="+mn-ea"/>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0">
      <a:dk1>
        <a:sysClr val="windowText" lastClr="000000"/>
      </a:dk1>
      <a:lt1>
        <a:sysClr val="window" lastClr="FFFFFF"/>
      </a:lt1>
      <a:dk2>
        <a:srgbClr val="3459B8"/>
      </a:dk2>
      <a:lt2>
        <a:srgbClr val="5BD9E0"/>
      </a:lt2>
      <a:accent1>
        <a:srgbClr val="FBC01E"/>
      </a:accent1>
      <a:accent2>
        <a:srgbClr val="D2D2D2"/>
      </a:accent2>
      <a:accent3>
        <a:srgbClr val="FA8716"/>
      </a:accent3>
      <a:accent4>
        <a:srgbClr val="BE0204"/>
      </a:accent4>
      <a:accent5>
        <a:srgbClr val="640F10"/>
      </a:accent5>
      <a:accent6>
        <a:srgbClr val="7E13E3"/>
      </a:accent6>
      <a:hlink>
        <a:srgbClr val="DCA519"/>
      </a:hlink>
      <a:folHlink>
        <a:srgbClr val="D0B9F8"/>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579</TotalTime>
  <Words>1787</Words>
  <Application>Microsoft Office PowerPoint</Application>
  <PresentationFormat>On-screen Show (4:3)</PresentationFormat>
  <Paragraphs>230</Paragraphs>
  <Slides>21</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ＭＳ Ｐゴシック</vt:lpstr>
      <vt:lpstr>Arial</vt:lpstr>
      <vt:lpstr>Calibri</vt:lpstr>
      <vt:lpstr>Franklin Gothic Book</vt:lpstr>
      <vt:lpstr>Franklin Gothic Medium</vt:lpstr>
      <vt:lpstr>Office Theme</vt:lpstr>
      <vt:lpstr>NC LIVE:  Libraries taking a TEAM approach NC SeAL &amp; Open Library NC</vt:lpstr>
      <vt:lpstr>Overview</vt:lpstr>
      <vt:lpstr>PowerPoint Presentation</vt:lpstr>
      <vt:lpstr>Changes to NC LIVE Advisory Committee Structure </vt:lpstr>
      <vt:lpstr>Health Information Portal</vt:lpstr>
      <vt:lpstr>NC LIVE Updates: </vt:lpstr>
      <vt:lpstr>NC LIVE Updates:  </vt:lpstr>
      <vt:lpstr>Recorded Books Update</vt:lpstr>
      <vt:lpstr>NC LIVE </vt:lpstr>
      <vt:lpstr>Purpose of NC LIVE</vt:lpstr>
      <vt:lpstr>Building Shared Collections</vt:lpstr>
      <vt:lpstr>“Michael, if you can't pass, you can't play.”  ~Dean Smith  (said to Michael Jordan in his freshman year at UNC) </vt:lpstr>
      <vt:lpstr>NC SeAL</vt:lpstr>
      <vt:lpstr>Ingram – MyiLibrary Audio</vt:lpstr>
      <vt:lpstr>Participating Libraries</vt:lpstr>
      <vt:lpstr>Recorded Books OneClick</vt:lpstr>
      <vt:lpstr>Permanent Resources Taskforce &amp; Summit</vt:lpstr>
      <vt:lpstr>Permanent Resources Taskforce</vt:lpstr>
      <vt:lpstr>Wilkes County Historical Documentary Films</vt:lpstr>
      <vt:lpstr>Getting Involved</vt:lpstr>
      <vt:lpstr>Thank You!</vt:lpstr>
    </vt:vector>
  </TitlesOfParts>
  <Company>NC LIVE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NC LIVE</dc:title>
  <dc:creator>Jill Robinson</dc:creator>
  <cp:lastModifiedBy>Alan Unsworth</cp:lastModifiedBy>
  <cp:revision>45</cp:revision>
  <dcterms:created xsi:type="dcterms:W3CDTF">2012-03-28T13:45:03Z</dcterms:created>
  <dcterms:modified xsi:type="dcterms:W3CDTF">2014-12-17T13:42:56Z</dcterms:modified>
</cp:coreProperties>
</file>