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93" r:id="rId6"/>
    <p:sldId id="289" r:id="rId7"/>
    <p:sldId id="281" r:id="rId8"/>
    <p:sldId id="264" r:id="rId9"/>
    <p:sldId id="266" r:id="rId10"/>
    <p:sldId id="290" r:id="rId11"/>
    <p:sldId id="271" r:id="rId12"/>
    <p:sldId id="291" r:id="rId13"/>
    <p:sldId id="265" r:id="rId14"/>
    <p:sldId id="267" r:id="rId15"/>
    <p:sldId id="268" r:id="rId16"/>
    <p:sldId id="269" r:id="rId17"/>
    <p:sldId id="270" r:id="rId18"/>
    <p:sldId id="272" r:id="rId19"/>
    <p:sldId id="273" r:id="rId20"/>
    <p:sldId id="274" r:id="rId21"/>
    <p:sldId id="275" r:id="rId22"/>
    <p:sldId id="276" r:id="rId23"/>
    <p:sldId id="292" r:id="rId24"/>
    <p:sldId id="280" r:id="rId25"/>
    <p:sldId id="282" r:id="rId26"/>
    <p:sldId id="294" r:id="rId27"/>
    <p:sldId id="283" r:id="rId28"/>
    <p:sldId id="284" r:id="rId29"/>
    <p:sldId id="285" r:id="rId30"/>
    <p:sldId id="286" r:id="rId31"/>
    <p:sldId id="287" r:id="rId32"/>
    <p:sldId id="288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086" y="-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15DCD9-8442-4688-B0C9-475939F45124}" type="datetimeFigureOut">
              <a:rPr lang="en-US" smtClean="0"/>
              <a:t>4/2/2012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EE8BAB-9ACA-4A7C-8CDA-FAEE61CC1A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3417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As I just said,</a:t>
            </a:r>
            <a:r>
              <a:rPr lang="en-US" baseline="0" dirty="0" smtClean="0"/>
              <a:t> </a:t>
            </a:r>
            <a:r>
              <a:rPr lang="en-US" baseline="0" dirty="0" err="1" smtClean="0"/>
              <a:t>webapp</a:t>
            </a:r>
            <a:r>
              <a:rPr lang="en-US" baseline="0" dirty="0" smtClean="0"/>
              <a:t> can’t access hardware.  But it can play nicely with apps that can, in some cases.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Show video, barcode scanning example</a:t>
            </a:r>
          </a:p>
          <a:p>
            <a:endParaRPr lang="en-US" dirty="0" smtClean="0"/>
          </a:p>
          <a:p>
            <a:r>
              <a:rPr lang="en-US" dirty="0" smtClean="0"/>
              <a:t>Not perfect, requires</a:t>
            </a:r>
            <a:r>
              <a:rPr lang="en-US" baseline="0" dirty="0" smtClean="0"/>
              <a:t> explanation, streamlining in the future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738162-8ACA-4BD1-B337-A7BC81E3BFE1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Looking closer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738162-8ACA-4BD1-B337-A7BC81E3BFE1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Youtube’s</a:t>
            </a:r>
            <a:r>
              <a:rPr lang="en-US" dirty="0" smtClean="0"/>
              <a:t> frustrations w/ built-in </a:t>
            </a:r>
            <a:r>
              <a:rPr lang="en-US" dirty="0" err="1" smtClean="0"/>
              <a:t>iPhone</a:t>
            </a:r>
            <a:r>
              <a:rPr lang="en-US" dirty="0" smtClean="0"/>
              <a:t> app</a:t>
            </a:r>
          </a:p>
          <a:p>
            <a:endParaRPr lang="en-US" dirty="0" smtClean="0"/>
          </a:p>
          <a:p>
            <a:r>
              <a:rPr lang="en-US" dirty="0" smtClean="0"/>
              <a:t>Overall, greater interactivity</a:t>
            </a:r>
          </a:p>
          <a:p>
            <a:endParaRPr lang="en-US" dirty="0" smtClean="0"/>
          </a:p>
          <a:p>
            <a:r>
              <a:rPr lang="en-US" dirty="0" smtClean="0"/>
              <a:t>http://www.hiddenpeanuts.com/ala/demo2.php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738162-8ACA-4BD1-B337-A7BC81E3BFE1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6.2% have scanned a </a:t>
            </a:r>
            <a:r>
              <a:rPr lang="en-US" dirty="0" err="1" smtClean="0"/>
              <a:t>qr</a:t>
            </a:r>
            <a:r>
              <a:rPr lang="en-US" dirty="0" smtClean="0"/>
              <a:t> code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EE8BAB-9ACA-4A7C-8CDA-FAEE61CC1AA9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6955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C3F8BFAF-C2F4-4B4A-9277-B1E38C573EC0}" type="datetimeFigureOut">
              <a:rPr lang="en-US" smtClean="0"/>
              <a:t>4/2/2012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3C54701C-AEDA-4A74-8953-A697D1206721}" type="slidenum">
              <a:rPr lang="en-US" smtClean="0"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8BFAF-C2F4-4B4A-9277-B1E38C573EC0}" type="datetimeFigureOut">
              <a:rPr lang="en-US" smtClean="0"/>
              <a:t>4/2/2012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4701C-AEDA-4A74-8953-A697D12067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8BFAF-C2F4-4B4A-9277-B1E38C573EC0}" type="datetimeFigureOut">
              <a:rPr lang="en-US" smtClean="0"/>
              <a:t>4/2/2012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4701C-AEDA-4A74-8953-A697D12067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8BFAF-C2F4-4B4A-9277-B1E38C573EC0}" type="datetimeFigureOut">
              <a:rPr lang="en-US" smtClean="0"/>
              <a:t>4/2/2012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4701C-AEDA-4A74-8953-A697D1206721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8BFAF-C2F4-4B4A-9277-B1E38C573EC0}" type="datetimeFigureOut">
              <a:rPr lang="en-US" smtClean="0"/>
              <a:t>4/2/2012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4701C-AEDA-4A74-8953-A697D12067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8BFAF-C2F4-4B4A-9277-B1E38C573EC0}" type="datetimeFigureOut">
              <a:rPr lang="en-US" smtClean="0"/>
              <a:t>4/2/2012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4701C-AEDA-4A74-8953-A697D12067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8BFAF-C2F4-4B4A-9277-B1E38C573EC0}" type="datetimeFigureOut">
              <a:rPr lang="en-US" smtClean="0"/>
              <a:t>4/2/2012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4701C-AEDA-4A74-8953-A697D12067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8BFAF-C2F4-4B4A-9277-B1E38C573EC0}" type="datetimeFigureOut">
              <a:rPr lang="en-US" smtClean="0"/>
              <a:t>4/2/2012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4701C-AEDA-4A74-8953-A697D1206721}" type="slidenum">
              <a:rPr lang="en-US" smtClean="0"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8BFAF-C2F4-4B4A-9277-B1E38C573EC0}" type="datetimeFigureOut">
              <a:rPr lang="en-US" smtClean="0"/>
              <a:t>4/2/2012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4701C-AEDA-4A74-8953-A697D12067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8BFAF-C2F4-4B4A-9277-B1E38C573EC0}" type="datetimeFigureOut">
              <a:rPr lang="en-US" smtClean="0"/>
              <a:t>4/2/2012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4701C-AEDA-4A74-8953-A697D12067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8BFAF-C2F4-4B4A-9277-B1E38C573EC0}" type="datetimeFigureOut">
              <a:rPr lang="en-US" smtClean="0"/>
              <a:t>4/2/2012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4701C-AEDA-4A74-8953-A697D12067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C3F8BFAF-C2F4-4B4A-9277-B1E38C573EC0}" type="datetimeFigureOut">
              <a:rPr lang="en-US" smtClean="0"/>
              <a:t>4/2/2012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3C54701C-AEDA-4A74-8953-A697D120672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olleverywhere.com/multiple_choice_polls/NjM3NDQ2MzI3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dclibrarylabs.org/" TargetMode="External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code.google.com/p/iui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hiddenpeanuts.com/msg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seit.com/alertbox/mobile-sites-apps.html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m.youtube.com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foursquare.com/" TargetMode="External"/><Relationship Id="rId5" Type="http://schemas.openxmlformats.org/officeDocument/2006/relationships/hyperlink" Target="http://www.google.com/reader/i" TargetMode="External"/><Relationship Id="rId4" Type="http://schemas.openxmlformats.org/officeDocument/2006/relationships/hyperlink" Target="http://m.flickr.com/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picturesofpeoplescanningqrcodes.tumblr.com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NgZVI630SsI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/>
                </a:solidFill>
              </a:rPr>
              <a:t>Mobile Apps in L</a:t>
            </a:r>
            <a:r>
              <a:rPr lang="en-US" dirty="0" smtClean="0">
                <a:solidFill>
                  <a:schemeClr val="tx1"/>
                </a:solidFill>
              </a:rPr>
              <a:t>ibraries: Past, Present &amp; Future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Chad </a:t>
            </a:r>
            <a:r>
              <a:rPr lang="en-US" dirty="0" err="1" smtClean="0"/>
              <a:t>Haefele</a:t>
            </a:r>
            <a:endParaRPr lang="en-US" dirty="0" smtClean="0"/>
          </a:p>
          <a:p>
            <a:r>
              <a:rPr lang="en-US" dirty="0" smtClean="0"/>
              <a:t>Emerging Technologies Librarian, UNC Chapel Hill</a:t>
            </a:r>
          </a:p>
          <a:p>
            <a:r>
              <a:rPr lang="en-US" dirty="0" smtClean="0"/>
              <a:t>cHaefele@email.unc.edu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03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mobile app landscape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http://farm7.staticflickr.com/6157/6183470322_cbbf4881d2_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133600"/>
            <a:ext cx="7025640" cy="4342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97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Mobile device: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device you </a:t>
            </a:r>
            <a:r>
              <a:rPr lang="en-US" dirty="0" smtClean="0"/>
              <a:t>can use </a:t>
            </a:r>
            <a:r>
              <a:rPr lang="en-US" dirty="0"/>
              <a:t>somewhere that you wouldn't </a:t>
            </a:r>
            <a:r>
              <a:rPr lang="en-US" dirty="0" smtClean="0"/>
              <a:t>use </a:t>
            </a:r>
            <a:r>
              <a:rPr lang="en-US" dirty="0"/>
              <a:t>a laptop</a:t>
            </a:r>
          </a:p>
        </p:txBody>
      </p:sp>
      <p:pic>
        <p:nvPicPr>
          <p:cNvPr id="4098" name="Picture 2" descr="http://wpuploads.appadvice.com/wp-content/uploads/2012/02/Featured6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424" y="3352800"/>
            <a:ext cx="4837576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4.bp.blogspot.com/-ChAlLQSalqA/TtrPgxNYDBI/AAAAAAAAAOU/6LkQRrMUqNM/s1600/smart_phon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124200"/>
            <a:ext cx="4038600" cy="3047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7874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Past &amp; Present – Who owns what?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 descr="C:\Users\chaefele\Downloads\sek21987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9720" y="2143125"/>
            <a:ext cx="6191250" cy="433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811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Past &amp; Present – Who owns what?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C:\Users\Chad\Downloads\sek21635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2143125"/>
            <a:ext cx="6191250" cy="433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4451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Past &amp; Present – Who owns what?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1" name="Picture 3" descr="C:\Users\chaefele\Downloads\sek2012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6350" y="2143125"/>
            <a:ext cx="6191250" cy="410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0970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about here?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www.polleverywhere.com/multiple_choice_polls/NjM3NDQ2MzI3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9125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Number of apps</a:t>
            </a:r>
            <a:endParaRPr lang="en-US" dirty="0"/>
          </a:p>
        </p:txBody>
      </p:sp>
      <p:pic>
        <p:nvPicPr>
          <p:cNvPr id="4" name="Picture 2" descr="C:\Users\chaefele\Downloads\sek208599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133600"/>
            <a:ext cx="6248400" cy="4354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val 5"/>
          <p:cNvSpPr/>
          <p:nvPr/>
        </p:nvSpPr>
        <p:spPr>
          <a:xfrm>
            <a:off x="2133600" y="1371600"/>
            <a:ext cx="5029200" cy="5029200"/>
          </a:xfrm>
          <a:prstGeom prst="ellipse">
            <a:avLst/>
          </a:prstGeom>
          <a:noFill/>
          <a:ln w="3810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>
            <a:stCxn id="6" idx="7"/>
            <a:endCxn id="6" idx="3"/>
          </p:cNvCxnSpPr>
          <p:nvPr/>
        </p:nvCxnSpPr>
        <p:spPr>
          <a:xfrm flipH="1">
            <a:off x="2870109" y="2108109"/>
            <a:ext cx="3556182" cy="3556182"/>
          </a:xfrm>
          <a:prstGeom prst="line">
            <a:avLst/>
          </a:prstGeom>
          <a:ln w="3810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6481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52400"/>
            <a:ext cx="7024744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Mobile </a:t>
            </a:r>
            <a:r>
              <a:rPr lang="en-US" dirty="0" err="1" smtClean="0"/>
              <a:t>ebook</a:t>
            </a:r>
            <a:r>
              <a:rPr lang="en-US" dirty="0" smtClean="0"/>
              <a:t> reading: </a:t>
            </a:r>
            <a:r>
              <a:rPr lang="en-US" dirty="0" err="1" smtClean="0"/>
              <a:t>ebrary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AutoShape 2" descr="https://mail-attachment.googleusercontent.com/attachment/u/0/?ui=2&amp;ik=6509bd3246&amp;view=att&amp;th=1365fb9904b83576&amp;attid=0.1&amp;disp=inline&amp;safe=1&amp;zw&amp;saduie=AG9B_P_nfFCbQuL7T7LZFusm8pHD&amp;sadet=1333047352667&amp;sads=UI2rkH5eEjtPFAlCzaRkdpe2xMM&amp;sadssc=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371600"/>
            <a:ext cx="30480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371600"/>
            <a:ext cx="30480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436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Mobile e-journal articles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 descr="http://2.bp.blogspot.com/-2mBjqGTAln0/TlAIoXYkhQI/AAAAAAAAFJg/sQ0zLBkGXNw/s1600/scopu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361414"/>
            <a:ext cx="2133600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://1.bp.blogspot.com/-tVcHGZNYcac/TlAIUF_y6UI/AAAAAAAAFJc/QCZ-Z5_QmS4/s1600/jsto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2362200"/>
            <a:ext cx="2133600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http://1.bp.blogspot.com/-Hum9KacaCO8/TlAOEMWO74I/AAAAAAAAFJk/5IhAibjhZTM/s1600/ieee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362200"/>
            <a:ext cx="2133600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 descr="http://2.bp.blogspot.com/-XquDqKzvMLk/TlAOaSTFY8I/AAAAAAAAFJs/cCWHoud9Ocs/s1600/ebscohost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5905" y="2347043"/>
            <a:ext cx="2135695" cy="3203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157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838200"/>
            <a:ext cx="7024744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services does it make sense to provide?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123821"/>
            <a:ext cx="5662613" cy="47341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5943600" y="4267200"/>
            <a:ext cx="457200" cy="22371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102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838200"/>
            <a:ext cx="7024744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services does it make sense to provide?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2667000"/>
            <a:ext cx="8972550" cy="32911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286000" y="5486400"/>
            <a:ext cx="701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-California Digital Library’s Mobile Strategy Report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562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7290" y="1370565"/>
            <a:ext cx="7024744" cy="1143000"/>
          </a:xfrm>
        </p:spPr>
        <p:txBody>
          <a:bodyPr/>
          <a:lstStyle/>
          <a:p>
            <a:r>
              <a:rPr lang="en-US" dirty="0" smtClean="0"/>
              <a:t>Mobile catalogs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172" name="Picture 4" descr="C:\Users\chaefele\Pictures\PDNBulkUpdater\2012.3.29\Airpac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762001"/>
            <a:ext cx="2009775" cy="3009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5" name="Picture 7" descr="C:\Users\chaefele\Pictures\PDNBulkUpdater\2012.3.29\Boopsie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3175" y="762000"/>
            <a:ext cx="2009775" cy="3009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7" name="Picture 9" descr="C:\Users\chaefele\Pictures\PDNBulkUpdater\2012.3.29\BiblioMobile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9968" y="762001"/>
            <a:ext cx="2009775" cy="3009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C:\Users\chaefele\Pictures\PDNBulkUpdater\2012.3.29\Bookmyne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1168" y="762001"/>
            <a:ext cx="2009775" cy="3009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0" name="Picture 12" descr="C:\Users\chaefele\Pictures\PDNBulkUpdater\2012.3.29\Mobilecat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771901"/>
            <a:ext cx="2009775" cy="3009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1" name="Picture 13" descr="C:\Users\chaefele\Pictures\PDNBulkUpdater\2012.3.29\Summon2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225" y="3771901"/>
            <a:ext cx="2009775" cy="3009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2" name="Picture 14" descr="C:\Users\chaefele\Pictures\PDNBulkUpdater\2012.3.29\UNC2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771901"/>
            <a:ext cx="2009775" cy="3009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3" name="Picture 15" descr="C:\Users\chaefele\Pictures\PDNBulkUpdater\2012.3.29\Worldcat1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2423" y="3788398"/>
            <a:ext cx="2009775" cy="3009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105400" y="-4465"/>
            <a:ext cx="335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Mobile Catalogs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9934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farm4.static.flickr.com/3333/3180921307_4799baf267_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371600"/>
            <a:ext cx="3048000" cy="45720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76200"/>
            <a:ext cx="7024744" cy="1143000"/>
          </a:xfrm>
        </p:spPr>
        <p:txBody>
          <a:bodyPr/>
          <a:lstStyle/>
          <a:p>
            <a:r>
              <a:rPr lang="en-US" dirty="0" smtClean="0"/>
              <a:t>App </a:t>
            </a:r>
            <a:r>
              <a:rPr lang="en-US" dirty="0" err="1" smtClean="0"/>
              <a:t>vs</a:t>
            </a:r>
            <a:r>
              <a:rPr lang="en-US" dirty="0" smtClean="0"/>
              <a:t> </a:t>
            </a:r>
            <a:r>
              <a:rPr lang="en-US" dirty="0" err="1" smtClean="0"/>
              <a:t>Webapp</a:t>
            </a:r>
            <a:endParaRPr lang="en-US" dirty="0"/>
          </a:p>
        </p:txBody>
      </p:sp>
      <p:pic>
        <p:nvPicPr>
          <p:cNvPr id="5" name="Picture 4" descr="mobil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1371600"/>
            <a:ext cx="3048000" cy="457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4831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2819400"/>
            <a:ext cx="4038600" cy="3886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Java, Objective C</a:t>
            </a:r>
            <a:br>
              <a:rPr lang="en-US"/>
            </a:br>
            <a:endParaRPr lang="en-US" sz="2000"/>
          </a:p>
          <a:p>
            <a:r>
              <a:rPr lang="en-US"/>
              <a:t>Single platform</a:t>
            </a:r>
            <a:br>
              <a:rPr lang="en-US"/>
            </a:br>
            <a:endParaRPr lang="en-US" sz="2000"/>
          </a:p>
          <a:p>
            <a:r>
              <a:rPr lang="en-US"/>
              <a:t>Full hardware access</a:t>
            </a:r>
            <a:br>
              <a:rPr lang="en-US"/>
            </a:br>
            <a:r>
              <a:rPr lang="en-US" sz="2000"/>
              <a:t>(GPS, camera, etc)</a:t>
            </a:r>
          </a:p>
          <a:p>
            <a:r>
              <a:rPr lang="en-US"/>
              <a:t>Can be used offline</a:t>
            </a:r>
            <a:br>
              <a:rPr lang="en-US"/>
            </a:br>
            <a:endParaRPr lang="en-US" sz="2000"/>
          </a:p>
          <a:p>
            <a:r>
              <a:rPr lang="en-US"/>
              <a:t>Tricky to get stats</a:t>
            </a:r>
          </a:p>
          <a:p>
            <a:endParaRPr lang="en-US"/>
          </a:p>
        </p:txBody>
      </p:sp>
      <p:sp>
        <p:nvSpPr>
          <p:cNvPr id="73738" name="Rectangle 10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343400" y="2819400"/>
            <a:ext cx="4572000" cy="38862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HTML, CSS, </a:t>
            </a:r>
            <a:r>
              <a:rPr lang="en-US" dirty="0" err="1"/>
              <a:t>Javascript</a:t>
            </a:r>
            <a:endParaRPr lang="en-US" dirty="0"/>
          </a:p>
          <a:p>
            <a:endParaRPr lang="en-US" sz="2000" dirty="0"/>
          </a:p>
          <a:p>
            <a:r>
              <a:rPr lang="en-US" dirty="0"/>
              <a:t>Multi-platform (maybe)</a:t>
            </a:r>
            <a:br>
              <a:rPr lang="en-US" dirty="0"/>
            </a:br>
            <a:endParaRPr lang="en-US" sz="2000" dirty="0"/>
          </a:p>
          <a:p>
            <a:r>
              <a:rPr lang="en-US" dirty="0"/>
              <a:t>Limited hardware access </a:t>
            </a:r>
            <a:r>
              <a:rPr lang="en-US" sz="2000" dirty="0"/>
              <a:t>(GPS only)</a:t>
            </a:r>
          </a:p>
          <a:p>
            <a:r>
              <a:rPr lang="en-US" dirty="0"/>
              <a:t>Requires web connection</a:t>
            </a:r>
            <a:br>
              <a:rPr lang="en-US" dirty="0"/>
            </a:br>
            <a:endParaRPr lang="en-US" sz="2000" dirty="0"/>
          </a:p>
          <a:p>
            <a:r>
              <a:rPr lang="en-US" dirty="0"/>
              <a:t>Standard </a:t>
            </a:r>
            <a:r>
              <a:rPr lang="en-US" dirty="0" err="1"/>
              <a:t>webstats</a:t>
            </a:r>
            <a:endParaRPr lang="en-US" dirty="0"/>
          </a:p>
        </p:txBody>
      </p:sp>
      <p:sp>
        <p:nvSpPr>
          <p:cNvPr id="73739" name="Text Box 11"/>
          <p:cNvSpPr txBox="1">
            <a:spLocks noChangeArrowheads="1"/>
          </p:cNvSpPr>
          <p:nvPr/>
        </p:nvSpPr>
        <p:spPr bwMode="auto">
          <a:xfrm>
            <a:off x="1524000" y="1828800"/>
            <a:ext cx="1600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 u="sng"/>
              <a:t>App</a:t>
            </a:r>
          </a:p>
        </p:txBody>
      </p:sp>
      <p:sp>
        <p:nvSpPr>
          <p:cNvPr id="73740" name="Text Box 12"/>
          <p:cNvSpPr txBox="1">
            <a:spLocks noChangeArrowheads="1"/>
          </p:cNvSpPr>
          <p:nvPr/>
        </p:nvSpPr>
        <p:spPr bwMode="auto">
          <a:xfrm>
            <a:off x="4953000" y="1828800"/>
            <a:ext cx="28194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 u="sng" dirty="0" err="1"/>
              <a:t>Webapp</a:t>
            </a:r>
            <a:endParaRPr lang="en-US" sz="4400" u="sng" dirty="0"/>
          </a:p>
        </p:txBody>
      </p:sp>
      <p:sp>
        <p:nvSpPr>
          <p:cNvPr id="73742" name="Rectangle 14"/>
          <p:cNvSpPr>
            <a:spLocks noGrp="1" noChangeArrowheads="1"/>
          </p:cNvSpPr>
          <p:nvPr>
            <p:ph type="title"/>
          </p:nvPr>
        </p:nvSpPr>
        <p:spPr>
          <a:xfrm>
            <a:off x="1043490" y="228600"/>
            <a:ext cx="7024744" cy="1143000"/>
          </a:xfrm>
          <a:noFill/>
          <a:ln/>
        </p:spPr>
        <p:txBody>
          <a:bodyPr/>
          <a:lstStyle/>
          <a:p>
            <a:r>
              <a:rPr lang="en-US" dirty="0"/>
              <a:t>Platform: App or </a:t>
            </a:r>
            <a:r>
              <a:rPr lang="en-US" dirty="0" err="1"/>
              <a:t>Webapp</a:t>
            </a:r>
            <a:r>
              <a:rPr lang="en-US" dirty="0"/>
              <a:t>?</a:t>
            </a:r>
          </a:p>
        </p:txBody>
      </p:sp>
      <p:sp>
        <p:nvSpPr>
          <p:cNvPr id="73743" name="Line 15"/>
          <p:cNvSpPr>
            <a:spLocks noChangeShapeType="1"/>
          </p:cNvSpPr>
          <p:nvPr/>
        </p:nvSpPr>
        <p:spPr bwMode="auto">
          <a:xfrm>
            <a:off x="4114800" y="1524000"/>
            <a:ext cx="0" cy="518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862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xcod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276350"/>
            <a:ext cx="7924800" cy="5581650"/>
          </a:xfrm>
          <a:prstGeom prst="rect">
            <a:avLst/>
          </a:prstGeom>
          <a:noFill/>
        </p:spPr>
      </p:pic>
      <p:sp>
        <p:nvSpPr>
          <p:cNvPr id="80899" name="Rectangle 3"/>
          <p:cNvSpPr>
            <a:spLocks noGrp="1" noChangeArrowheads="1"/>
          </p:cNvSpPr>
          <p:nvPr>
            <p:ph type="title"/>
          </p:nvPr>
        </p:nvSpPr>
        <p:spPr>
          <a:xfrm>
            <a:off x="2514600" y="563562"/>
            <a:ext cx="7543800" cy="731838"/>
          </a:xfrm>
        </p:spPr>
        <p:txBody>
          <a:bodyPr>
            <a:normAutofit/>
          </a:bodyPr>
          <a:lstStyle/>
          <a:p>
            <a:r>
              <a:rPr lang="en-US">
                <a:hlinkClick r:id="rId3"/>
              </a:rPr>
              <a:t>http://dclibrarylabs.org/</a:t>
            </a:r>
            <a:r>
              <a:rPr lang="en-US"/>
              <a:t> </a:t>
            </a:r>
          </a:p>
        </p:txBody>
      </p:sp>
      <p:sp>
        <p:nvSpPr>
          <p:cNvPr id="80900" name="Text Box 4"/>
          <p:cNvSpPr txBox="1">
            <a:spLocks noChangeArrowheads="1"/>
          </p:cNvSpPr>
          <p:nvPr/>
        </p:nvSpPr>
        <p:spPr bwMode="auto">
          <a:xfrm>
            <a:off x="381000" y="868362"/>
            <a:ext cx="2514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b="1" dirty="0">
                <a:solidFill>
                  <a:schemeClr val="tx2"/>
                </a:solidFill>
              </a:rPr>
              <a:t>iPhone app </a:t>
            </a:r>
            <a:r>
              <a:rPr lang="en-US" b="1" dirty="0" smtClean="0">
                <a:solidFill>
                  <a:schemeClr val="tx2"/>
                </a:solidFill>
              </a:rPr>
              <a:t>code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05400" y="-4465"/>
            <a:ext cx="335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Coding an app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4006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89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19087"/>
            <a:ext cx="7543800" cy="990600"/>
          </a:xfrm>
        </p:spPr>
        <p:txBody>
          <a:bodyPr/>
          <a:lstStyle/>
          <a:p>
            <a:r>
              <a:rPr lang="en-US" dirty="0" err="1" smtClean="0"/>
              <a:t>Webapp</a:t>
            </a:r>
            <a:r>
              <a:rPr lang="en-US" dirty="0" smtClean="0"/>
              <a:t> code</a:t>
            </a:r>
            <a:endParaRPr lang="en-US" dirty="0"/>
          </a:p>
        </p:txBody>
      </p:sp>
      <p:pic>
        <p:nvPicPr>
          <p:cNvPr id="819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8" y="3109913"/>
            <a:ext cx="7858125" cy="216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24" name="Picture 4" descr="mobil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0" y="2057400"/>
            <a:ext cx="3048000" cy="457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1926" name="Text Box 6"/>
          <p:cNvSpPr txBox="1">
            <a:spLocks noChangeArrowheads="1"/>
          </p:cNvSpPr>
          <p:nvPr/>
        </p:nvSpPr>
        <p:spPr bwMode="auto">
          <a:xfrm>
            <a:off x="457200" y="1309687"/>
            <a:ext cx="6019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hlinkClick r:id="rId4"/>
              </a:rPr>
              <a:t>http://code.google.com/p/iui/</a:t>
            </a:r>
            <a:r>
              <a:rPr lang="en-US" sz="2800" b="1" dirty="0"/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105400" y="-4465"/>
            <a:ext cx="335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Coding a </a:t>
            </a:r>
            <a:r>
              <a:rPr lang="en-US" sz="2400" b="1" dirty="0" err="1" smtClean="0">
                <a:solidFill>
                  <a:schemeClr val="bg1"/>
                </a:solidFill>
              </a:rPr>
              <a:t>webapp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6634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Documents and Settings\chaefele\Desktop\My Dropbox\Presentations\barcodescan\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1200" y="2514600"/>
            <a:ext cx="4841875" cy="2721429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371600"/>
          </a:xfrm>
        </p:spPr>
        <p:txBody>
          <a:bodyPr/>
          <a:lstStyle/>
          <a:p>
            <a:r>
              <a:rPr lang="en-US" dirty="0" err="1" smtClean="0"/>
              <a:t>Webapps</a:t>
            </a:r>
            <a:r>
              <a:rPr lang="en-US" dirty="0" smtClean="0"/>
              <a:t> play well with others</a:t>
            </a:r>
            <a:endParaRPr lang="en-US" dirty="0"/>
          </a:p>
        </p:txBody>
      </p:sp>
      <p:pic>
        <p:nvPicPr>
          <p:cNvPr id="1026" name="Picture 2" descr="C:\Documents and Settings\chaefele\Desktop\My Dropbox\Presentations\barcodescan\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524000"/>
            <a:ext cx="2998033" cy="5334000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</p:pic>
      <p:pic>
        <p:nvPicPr>
          <p:cNvPr id="1028" name="Picture 4" descr="C:\Documents and Settings\chaefele\Desktop\My Dropbox\Presentations\barcodescan\7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5967" y="1524000"/>
            <a:ext cx="2998033" cy="5334000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187473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1890656" y="304800"/>
            <a:ext cx="7024744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Mobile site generator</a:t>
            </a:r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524000"/>
            <a:ext cx="5791200" cy="42306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1676400" y="5867400"/>
            <a:ext cx="5791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2400" b="1">
                <a:hlinkClick r:id="rId4"/>
              </a:rPr>
              <a:t>www.hiddenpeanuts.com/msg</a:t>
            </a:r>
            <a:endParaRPr lang="en-US" sz="2400" b="1"/>
          </a:p>
        </p:txBody>
      </p:sp>
    </p:spTree>
    <p:extLst>
      <p:ext uri="{BB962C8B-B14F-4D97-AF65-F5344CB8AC3E}">
        <p14:creationId xmlns:p14="http://schemas.microsoft.com/office/powerpoint/2010/main" val="769369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" y="690563"/>
            <a:ext cx="3667125" cy="5476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79" name="Picture 3" descr="F:\Presentations\metro screenshots\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838200"/>
            <a:ext cx="3048000" cy="45720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580" name="Line 4"/>
          <p:cNvSpPr>
            <a:spLocks noChangeShapeType="1"/>
          </p:cNvSpPr>
          <p:nvPr/>
        </p:nvSpPr>
        <p:spPr bwMode="auto">
          <a:xfrm flipV="1">
            <a:off x="4419600" y="3200400"/>
            <a:ext cx="914400" cy="0"/>
          </a:xfrm>
          <a:prstGeom prst="line">
            <a:avLst/>
          </a:prstGeom>
          <a:noFill/>
          <a:ln w="730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208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304800"/>
            <a:ext cx="7024744" cy="1143000"/>
          </a:xfrm>
        </p:spPr>
        <p:txBody>
          <a:bodyPr/>
          <a:lstStyle/>
          <a:p>
            <a:r>
              <a:rPr lang="en-US" dirty="0" smtClean="0"/>
              <a:t>The Future…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705727"/>
            <a:ext cx="9020175" cy="5076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3114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 </a:t>
            </a:r>
            <a:r>
              <a:rPr lang="en-US" dirty="0" err="1" smtClean="0"/>
              <a:t>vs</a:t>
            </a:r>
            <a:r>
              <a:rPr lang="en-US" dirty="0" smtClean="0"/>
              <a:t> </a:t>
            </a:r>
            <a:r>
              <a:rPr lang="en-US" dirty="0" err="1" smtClean="0"/>
              <a:t>Webapp</a:t>
            </a:r>
            <a:r>
              <a:rPr lang="en-US" dirty="0" smtClean="0"/>
              <a:t> again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2323652"/>
            <a:ext cx="6777317" cy="4077148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www.useit.com/alertbox/mobile-sites-apps.html</a:t>
            </a:r>
            <a:endParaRPr lang="en-US" dirty="0" smtClean="0"/>
          </a:p>
          <a:p>
            <a:r>
              <a:rPr lang="en-US" dirty="0" smtClean="0"/>
              <a:t>“</a:t>
            </a:r>
            <a:r>
              <a:rPr lang="en-US" b="1" dirty="0"/>
              <a:t>Current Mobile Strategy: Apps </a:t>
            </a:r>
            <a:r>
              <a:rPr lang="en-US" b="1" dirty="0" smtClean="0"/>
              <a:t>Best</a:t>
            </a:r>
            <a:r>
              <a:rPr lang="en-US" dirty="0" smtClean="0"/>
              <a:t>”</a:t>
            </a:r>
          </a:p>
          <a:p>
            <a:r>
              <a:rPr lang="en-US" b="1" dirty="0" smtClean="0"/>
              <a:t>“</a:t>
            </a:r>
            <a:r>
              <a:rPr lang="en-US" b="1" dirty="0"/>
              <a:t>Future Mobile Strategy: Sites </a:t>
            </a:r>
            <a:r>
              <a:rPr lang="en-US" b="1" dirty="0" smtClean="0"/>
              <a:t>Best”</a:t>
            </a:r>
            <a:br>
              <a:rPr lang="en-US" b="1" dirty="0" smtClean="0"/>
            </a:br>
            <a:endParaRPr lang="en-US" b="1" dirty="0" smtClean="0"/>
          </a:p>
          <a:p>
            <a:r>
              <a:rPr lang="en-US" b="1" dirty="0" smtClean="0"/>
              <a:t>“</a:t>
            </a:r>
            <a:r>
              <a:rPr lang="en-US" dirty="0"/>
              <a:t>The </a:t>
            </a:r>
            <a:r>
              <a:rPr lang="en-US" b="1" dirty="0"/>
              <a:t>expense of mobile apps will increase</a:t>
            </a:r>
            <a:r>
              <a:rPr lang="en-US" dirty="0"/>
              <a:t> because there will be more platforms to develop for. At a minimum, you'll have to support Android, </a:t>
            </a:r>
            <a:r>
              <a:rPr lang="en-US" dirty="0" err="1"/>
              <a:t>iOS</a:t>
            </a:r>
            <a:r>
              <a:rPr lang="en-US" dirty="0"/>
              <a:t>, and Windows Phone. Furthermore, many of these platforms will likely fork into multiple </a:t>
            </a:r>
            <a:r>
              <a:rPr lang="en-US" dirty="0" err="1"/>
              <a:t>subplatforms</a:t>
            </a:r>
            <a:r>
              <a:rPr lang="en-US" dirty="0"/>
              <a:t> that require different apps for a decent user experience</a:t>
            </a:r>
            <a:r>
              <a:rPr lang="en-US" dirty="0" smtClean="0"/>
              <a:t>.”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181956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HTML5 &amp; more on the horizon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Access to camera, GPS, </a:t>
            </a:r>
            <a:r>
              <a:rPr lang="en-US" dirty="0" err="1" smtClean="0"/>
              <a:t>mic</a:t>
            </a:r>
            <a:r>
              <a:rPr lang="en-US" dirty="0" smtClean="0"/>
              <a:t>, accelerometer, play video, </a:t>
            </a:r>
            <a:r>
              <a:rPr lang="en-US" dirty="0" err="1" smtClean="0"/>
              <a:t>etc</a:t>
            </a:r>
            <a:endParaRPr lang="en-US" dirty="0" smtClean="0"/>
          </a:p>
          <a:p>
            <a:r>
              <a:rPr lang="en-US" dirty="0" err="1" smtClean="0"/>
              <a:t>Youtube</a:t>
            </a:r>
            <a:r>
              <a:rPr lang="en-US" dirty="0" smtClean="0"/>
              <a:t>: </a:t>
            </a:r>
            <a:r>
              <a:rPr lang="en-US" dirty="0" smtClean="0">
                <a:hlinkClick r:id="rId3"/>
              </a:rPr>
              <a:t>m.youtube.com </a:t>
            </a:r>
            <a:endParaRPr lang="en-US" dirty="0" smtClean="0"/>
          </a:p>
          <a:p>
            <a:r>
              <a:rPr lang="en-US" dirty="0" smtClean="0"/>
              <a:t>Flickr: </a:t>
            </a:r>
            <a:r>
              <a:rPr lang="en-US" dirty="0" smtClean="0">
                <a:hlinkClick r:id="rId4"/>
              </a:rPr>
              <a:t>m.flickr.com </a:t>
            </a:r>
            <a:endParaRPr lang="en-US" dirty="0" smtClean="0"/>
          </a:p>
          <a:p>
            <a:r>
              <a:rPr lang="en-US" dirty="0" smtClean="0"/>
              <a:t>Google Reader: </a:t>
            </a:r>
            <a:r>
              <a:rPr lang="en-US" dirty="0" smtClean="0">
                <a:hlinkClick r:id="rId5"/>
              </a:rPr>
              <a:t>google.com/reader/i </a:t>
            </a:r>
            <a:endParaRPr lang="en-US" dirty="0" smtClean="0"/>
          </a:p>
          <a:p>
            <a:r>
              <a:rPr lang="en-US" dirty="0" err="1" smtClean="0"/>
              <a:t>Geolocation</a:t>
            </a:r>
            <a:r>
              <a:rPr lang="en-US" dirty="0" smtClean="0"/>
              <a:t>: </a:t>
            </a:r>
            <a:r>
              <a:rPr lang="en-US" dirty="0" smtClean="0">
                <a:hlinkClick r:id="rId6"/>
              </a:rPr>
              <a:t>foursquare.com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4576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685800"/>
            <a:ext cx="7024744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Can we turn things around?</a:t>
            </a:r>
            <a:endParaRPr lang="en-US" dirty="0"/>
          </a:p>
        </p:txBody>
      </p:sp>
      <p:pic>
        <p:nvPicPr>
          <p:cNvPr id="14343" name="Picture 7" descr="C:\Users\chaefele\Downloads\smartphone-camer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2686049"/>
            <a:ext cx="4102100" cy="2317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5" name="Picture 9" descr="http://cit.duke.edu/wp-content/uploads/2009/06/iphoneimagesdi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076449"/>
            <a:ext cx="2476500" cy="37147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Arrow Connector 8"/>
          <p:cNvCxnSpPr>
            <a:endCxn id="14343" idx="1"/>
          </p:cNvCxnSpPr>
          <p:nvPr/>
        </p:nvCxnSpPr>
        <p:spPr>
          <a:xfrm>
            <a:off x="3124200" y="3844924"/>
            <a:ext cx="1371600" cy="0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7598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QR codes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386" name="Picture 2" descr="qrcod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2286000"/>
            <a:ext cx="3543300" cy="3543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1681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7" name="Picture 3" descr="C:\Users\Chad\Downloads\2012-04-02 09.39.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990600"/>
            <a:ext cx="3657600" cy="4876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6414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http://picturesofpeoplescanningqrcodes.tumblr.com/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7441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26231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Think crazier: AR shelf reading?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www.youtube.com/watch?v=NgZVI630SsI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2541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49091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Two development approaches:</a:t>
            </a:r>
            <a:endParaRPr lang="en-US" dirty="0"/>
          </a:p>
        </p:txBody>
      </p:sp>
      <p:pic>
        <p:nvPicPr>
          <p:cNvPr id="17410" name="Picture 2" descr="http://moviespics.wcgame.ru/data/2011-07-15/steel-factor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743200"/>
            <a:ext cx="3869557" cy="2925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http://guncarryinglibrarian.files.wordpress.com/2012/02/trinitycollegelibrarydu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744" y="2719709"/>
            <a:ext cx="3717156" cy="2936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3814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228600"/>
            <a:ext cx="7024744" cy="1143000"/>
          </a:xfrm>
        </p:spPr>
        <p:txBody>
          <a:bodyPr/>
          <a:lstStyle/>
          <a:p>
            <a:r>
              <a:rPr lang="en-US" dirty="0" smtClean="0"/>
              <a:t>Wanted: tech skills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xcod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9777" y="1371600"/>
            <a:ext cx="7708423" cy="54292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0054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183342" y="3882423"/>
            <a:ext cx="6777317" cy="3508977"/>
          </a:xfrm>
        </p:spPr>
        <p:txBody>
          <a:bodyPr>
            <a:normAutofit/>
          </a:bodyPr>
          <a:lstStyle/>
          <a:p>
            <a:pPr marL="68580" indent="0" algn="ctr">
              <a:buNone/>
            </a:pPr>
            <a:r>
              <a:rPr lang="en-US" sz="6600" b="1" dirty="0" smtClean="0"/>
              <a:t>Not for institutional use</a:t>
            </a:r>
            <a:endParaRPr lang="en-US" sz="6600" b="1" dirty="0"/>
          </a:p>
        </p:txBody>
      </p:sp>
      <p:pic>
        <p:nvPicPr>
          <p:cNvPr id="6" name="Picture 2" descr="http://wpuploads.appadvice.com/wp-content/uploads/2012/02/Featured6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3212" y="1066800"/>
            <a:ext cx="4837576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4117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www.inflexwetrust.com/wp-content/uploads/2011/07/question-mar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857250"/>
            <a:ext cx="5143500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905125" y="5715000"/>
            <a:ext cx="33337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cHaefele@email.unc.edu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545564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545</TotalTime>
  <Words>323</Words>
  <Application>Microsoft Office PowerPoint</Application>
  <PresentationFormat>On-screen Show (4:3)</PresentationFormat>
  <Paragraphs>81</Paragraphs>
  <Slides>32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Austin</vt:lpstr>
      <vt:lpstr>Mobile Apps in Libraries: Past, Present &amp; Future</vt:lpstr>
      <vt:lpstr>The mobile app landscape</vt:lpstr>
      <vt:lpstr>Mobile device:</vt:lpstr>
      <vt:lpstr>Past &amp; Present – Who owns what?</vt:lpstr>
      <vt:lpstr>Past &amp; Present – Who owns what?</vt:lpstr>
      <vt:lpstr>Past &amp; Present – Who owns what?</vt:lpstr>
      <vt:lpstr>What about here?</vt:lpstr>
      <vt:lpstr>Number of apps</vt:lpstr>
      <vt:lpstr>Mobile ebook reading: ebrary</vt:lpstr>
      <vt:lpstr>Mobile e-journal articles</vt:lpstr>
      <vt:lpstr>What services does it make sense to provide?</vt:lpstr>
      <vt:lpstr>What services does it make sense to provide?</vt:lpstr>
      <vt:lpstr>Mobile catalogs</vt:lpstr>
      <vt:lpstr>App vs Webapp</vt:lpstr>
      <vt:lpstr>Platform: App or Webapp?</vt:lpstr>
      <vt:lpstr>http://dclibrarylabs.org/ </vt:lpstr>
      <vt:lpstr>Webapp code</vt:lpstr>
      <vt:lpstr>Webapps play well with others</vt:lpstr>
      <vt:lpstr>Mobile site generator</vt:lpstr>
      <vt:lpstr>PowerPoint Presentation</vt:lpstr>
      <vt:lpstr>The Future…</vt:lpstr>
      <vt:lpstr>App vs Webapp again</vt:lpstr>
      <vt:lpstr>HTML5 &amp; more on the horizon</vt:lpstr>
      <vt:lpstr>Can we turn things around?</vt:lpstr>
      <vt:lpstr>QR codes</vt:lpstr>
      <vt:lpstr>PowerPoint Presentation</vt:lpstr>
      <vt:lpstr>PowerPoint Presentation</vt:lpstr>
      <vt:lpstr>Think crazier: AR shelf reading?</vt:lpstr>
      <vt:lpstr>Two development approaches:</vt:lpstr>
      <vt:lpstr>Wanted: tech skills</vt:lpstr>
      <vt:lpstr>PowerPoint Presentation</vt:lpstr>
      <vt:lpstr>PowerPoint Presentation</vt:lpstr>
    </vt:vector>
  </TitlesOfParts>
  <Company>University Libraries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University Libraries</dc:creator>
  <cp:lastModifiedBy>Chad</cp:lastModifiedBy>
  <cp:revision>24</cp:revision>
  <dcterms:created xsi:type="dcterms:W3CDTF">2012-03-29T16:40:23Z</dcterms:created>
  <dcterms:modified xsi:type="dcterms:W3CDTF">2012-04-02T14:10:35Z</dcterms:modified>
</cp:coreProperties>
</file>