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067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042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EE54A-D22C-4B59-A805-867F65A9CBC0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A07056-B60A-44CB-B28E-F528792B218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EE54A-D22C-4B59-A805-867F65A9CBC0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07056-B60A-44CB-B28E-F528792B21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EE54A-D22C-4B59-A805-867F65A9CBC0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07056-B60A-44CB-B28E-F528792B218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EE54A-D22C-4B59-A805-867F65A9CBC0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07056-B60A-44CB-B28E-F528792B218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EE54A-D22C-4B59-A805-867F65A9CBC0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07056-B60A-44CB-B28E-F528792B218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EE54A-D22C-4B59-A805-867F65A9CBC0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07056-B60A-44CB-B28E-F528792B21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EE54A-D22C-4B59-A805-867F65A9CBC0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07056-B60A-44CB-B28E-F528792B21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EE54A-D22C-4B59-A805-867F65A9CBC0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07056-B60A-44CB-B28E-F528792B21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EE54A-D22C-4B59-A805-867F65A9CBC0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07056-B60A-44CB-B28E-F528792B21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EE54A-D22C-4B59-A805-867F65A9CBC0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07056-B60A-44CB-B28E-F528792B21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EE54A-D22C-4B59-A805-867F65A9CBC0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07056-B60A-44CB-B28E-F528792B21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D7EE54A-D22C-4B59-A805-867F65A9CBC0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EA07056-B60A-44CB-B28E-F528792B218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lassdoor.com/Top-25-Oddball-Interview-Questions-LST_KQ0,34.ht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liscareer.com/index.htm" TargetMode="External"/><Relationship Id="rId2" Type="http://schemas.openxmlformats.org/officeDocument/2006/relationships/hyperlink" Target="http://hiringlibrarian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nalj.com/" TargetMode="External"/><Relationship Id="rId5" Type="http://schemas.openxmlformats.org/officeDocument/2006/relationships/hyperlink" Target="http://opencoverletters.com/" TargetMode="External"/><Relationship Id="rId4" Type="http://schemas.openxmlformats.org/officeDocument/2006/relationships/hyperlink" Target="http://www.askamanager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2438400"/>
          </a:xfrm>
        </p:spPr>
        <p:txBody>
          <a:bodyPr/>
          <a:lstStyle/>
          <a:p>
            <a:r>
              <a:rPr lang="en-US" sz="5400" dirty="0" smtClean="0"/>
              <a:t>Beyond the Interview: how to stand out in the applicant pool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429000"/>
            <a:ext cx="8077200" cy="2971800"/>
          </a:xfrm>
        </p:spPr>
        <p:txBody>
          <a:bodyPr>
            <a:normAutofit/>
          </a:bodyPr>
          <a:lstStyle/>
          <a:p>
            <a:r>
              <a:rPr lang="en-US" b="1" dirty="0" smtClean="0"/>
              <a:t>Panel:</a:t>
            </a:r>
          </a:p>
          <a:p>
            <a:r>
              <a:rPr lang="en-US" b="1" dirty="0" smtClean="0"/>
              <a:t>Robert </a:t>
            </a:r>
            <a:r>
              <a:rPr lang="en-US" b="1" dirty="0" err="1" smtClean="0"/>
              <a:t>Antill</a:t>
            </a:r>
            <a:r>
              <a:rPr lang="en-US" b="1" dirty="0" smtClean="0"/>
              <a:t>  </a:t>
            </a:r>
            <a:r>
              <a:rPr lang="en-US" dirty="0" smtClean="0"/>
              <a:t>Fayetteville Technical CC</a:t>
            </a:r>
          </a:p>
          <a:p>
            <a:r>
              <a:rPr lang="en-US" b="1" dirty="0" smtClean="0"/>
              <a:t>Kimberley Balcos</a:t>
            </a:r>
            <a:r>
              <a:rPr lang="en-US" dirty="0" smtClean="0"/>
              <a:t> Central Piedmont CC</a:t>
            </a:r>
          </a:p>
          <a:p>
            <a:r>
              <a:rPr lang="en-US" b="1" dirty="0" smtClean="0"/>
              <a:t>Charles Wiggins</a:t>
            </a:r>
            <a:r>
              <a:rPr lang="en-US" dirty="0"/>
              <a:t> </a:t>
            </a:r>
            <a:r>
              <a:rPr lang="en-US" dirty="0" smtClean="0"/>
              <a:t> Isothermal CC</a:t>
            </a:r>
          </a:p>
          <a:p>
            <a:r>
              <a:rPr lang="en-US" b="1" smtClean="0"/>
              <a:t>Monica </a:t>
            </a:r>
            <a:r>
              <a:rPr lang="en-US" b="1" dirty="0"/>
              <a:t>Young </a:t>
            </a:r>
            <a:r>
              <a:rPr lang="en-US" dirty="0"/>
              <a:t>Guilford Tech CC</a:t>
            </a:r>
          </a:p>
          <a:p>
            <a:r>
              <a:rPr lang="en-US" b="1" dirty="0" smtClean="0"/>
              <a:t>Moderator:  Amy Burns</a:t>
            </a:r>
            <a:r>
              <a:rPr lang="en-US" dirty="0" smtClean="0"/>
              <a:t> Central Piedmont CC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84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r>
              <a:rPr lang="en-US" sz="2800" dirty="0" smtClean="0"/>
              <a:t>Participants will learn best practices for the application process</a:t>
            </a:r>
          </a:p>
          <a:p>
            <a:r>
              <a:rPr lang="en-US" sz="2800" dirty="0" smtClean="0"/>
              <a:t>Participants will learn best practices for interview preparation</a:t>
            </a:r>
          </a:p>
          <a:p>
            <a:r>
              <a:rPr lang="en-US" sz="2800" dirty="0" smtClean="0"/>
              <a:t>Participants will learn what skills and experience community college library directors are seeking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74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600200"/>
          </a:xfrm>
        </p:spPr>
        <p:txBody>
          <a:bodyPr/>
          <a:lstStyle/>
          <a:p>
            <a:r>
              <a:rPr lang="en-US" dirty="0" smtClean="0"/>
              <a:t>It’s not so much about the questions…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429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+mn-lt"/>
              </a:rPr>
              <a:t>"Pick two celebrities to be your parents" </a:t>
            </a:r>
            <a:r>
              <a:rPr lang="en-US" dirty="0">
                <a:latin typeface="+mn-lt"/>
              </a:rPr>
              <a:t>– Asked at Urban </a:t>
            </a:r>
            <a:r>
              <a:rPr lang="en-US" dirty="0" smtClean="0">
                <a:latin typeface="+mn-lt"/>
              </a:rPr>
              <a:t>Outfitters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b="1" dirty="0">
                <a:latin typeface="+mn-lt"/>
              </a:rPr>
              <a:t>"If you could throw a parade of any caliber through the </a:t>
            </a:r>
            <a:r>
              <a:rPr lang="en-US" b="1" dirty="0" err="1">
                <a:latin typeface="+mn-lt"/>
              </a:rPr>
              <a:t>Zappos</a:t>
            </a:r>
            <a:r>
              <a:rPr lang="en-US" b="1" dirty="0">
                <a:latin typeface="+mn-lt"/>
              </a:rPr>
              <a:t> office what type of parade would it be</a:t>
            </a:r>
            <a:r>
              <a:rPr lang="en-US" b="1" dirty="0" smtClean="0">
                <a:latin typeface="+mn-lt"/>
              </a:rPr>
              <a:t>?“</a:t>
            </a:r>
          </a:p>
          <a:p>
            <a:pPr marL="0" indent="0">
              <a:buNone/>
            </a:pPr>
            <a:endParaRPr lang="en-US" b="1" dirty="0">
              <a:latin typeface="+mn-lt"/>
            </a:endParaRPr>
          </a:p>
          <a:p>
            <a:pPr marL="0" indent="0">
              <a:buNone/>
            </a:pPr>
            <a:r>
              <a:rPr lang="en-US" b="1" dirty="0">
                <a:latin typeface="+mn-lt"/>
              </a:rPr>
              <a:t>"If we came to your house for dinner, what would you prepare for us?" </a:t>
            </a:r>
            <a:r>
              <a:rPr lang="en-US" dirty="0">
                <a:latin typeface="+mn-lt"/>
              </a:rPr>
              <a:t>– Asked at Trader Joe's</a:t>
            </a:r>
            <a:r>
              <a:rPr lang="en-US" dirty="0" smtClean="0">
                <a:latin typeface="+mn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6410227"/>
            <a:ext cx="777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>
                <a:hlinkClick r:id="rId2"/>
              </a:rPr>
              <a:t>http://www.glassdoor.com/Top-25-Oddball-Interview-Questions-LST_KQ0,34.htm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929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8153400" cy="6534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931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Takeaways from </a:t>
            </a:r>
            <a:r>
              <a:rPr lang="en-US" sz="4800" dirty="0" smtClean="0"/>
              <a:t>2014-15 panels 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Standing out in the online application process</a:t>
            </a:r>
          </a:p>
          <a:p>
            <a:pPr lvl="1"/>
            <a:r>
              <a:rPr lang="en-US" dirty="0" smtClean="0"/>
              <a:t>Be honest</a:t>
            </a:r>
          </a:p>
          <a:p>
            <a:pPr lvl="1"/>
            <a:r>
              <a:rPr lang="en-US" dirty="0" smtClean="0"/>
              <a:t>Provide clear descriptions of your experience relevant to the job</a:t>
            </a:r>
          </a:p>
          <a:p>
            <a:pPr lvl="1"/>
            <a:r>
              <a:rPr lang="en-US" dirty="0" smtClean="0"/>
              <a:t>Upload resume in pdf format, MSWord format can be lost in online system</a:t>
            </a:r>
          </a:p>
          <a:p>
            <a:pPr lvl="1"/>
            <a:r>
              <a:rPr lang="en-US" dirty="0" smtClean="0"/>
              <a:t>Cover letter is your chance to standout in online applications, create a different letter for each position applied for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pecifically address the requirements for that job in the cover </a:t>
            </a:r>
            <a:r>
              <a:rPr lang="en-US" dirty="0" smtClean="0"/>
              <a:t>letter; use key words from the job description in the ad</a:t>
            </a:r>
            <a:endParaRPr lang="en-US" dirty="0" smtClean="0"/>
          </a:p>
          <a:p>
            <a:pPr lvl="1"/>
            <a:r>
              <a:rPr lang="en-US" dirty="0" smtClean="0"/>
              <a:t>Highlight innovation in your experience, whether paid or volunteer</a:t>
            </a:r>
          </a:p>
          <a:p>
            <a:pPr lvl="1"/>
            <a:r>
              <a:rPr lang="en-US" dirty="0" smtClean="0"/>
              <a:t>Address the requirements of the job description on your resume, in your cover letter, in experience </a:t>
            </a:r>
            <a:r>
              <a:rPr lang="en-US" dirty="0" smtClean="0"/>
              <a:t>descriptions.  Pay close attention to the Preferred Qualifications.</a:t>
            </a:r>
            <a:endParaRPr lang="en-US" dirty="0" smtClean="0"/>
          </a:p>
          <a:p>
            <a:pPr lvl="1"/>
            <a:r>
              <a:rPr lang="en-US" dirty="0" smtClean="0"/>
              <a:t>Fill in all basic information on the online form, don’t leave blanks or try to adapt the </a:t>
            </a:r>
            <a:r>
              <a:rPr lang="en-US" dirty="0" smtClean="0"/>
              <a:t>form.  The application is a ‘legal document’ so be accurate and complete.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0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Takeaways from </a:t>
            </a:r>
            <a:r>
              <a:rPr lang="en-US" sz="4800" dirty="0" smtClean="0"/>
              <a:t>2014-15 panels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r>
              <a:rPr lang="en-US" dirty="0" smtClean="0"/>
              <a:t>Interview preparation</a:t>
            </a:r>
          </a:p>
          <a:p>
            <a:pPr lvl="1"/>
            <a:r>
              <a:rPr lang="en-US" dirty="0" smtClean="0"/>
              <a:t>There will often be non-librarians on the search committee, so speak in terms anyone can understand </a:t>
            </a:r>
          </a:p>
          <a:p>
            <a:pPr lvl="1"/>
            <a:r>
              <a:rPr lang="en-US" dirty="0" smtClean="0"/>
              <a:t>A good presentation can win over lack of experience</a:t>
            </a:r>
          </a:p>
          <a:p>
            <a:pPr lvl="1"/>
            <a:r>
              <a:rPr lang="en-US" dirty="0" smtClean="0"/>
              <a:t>Present your true </a:t>
            </a:r>
            <a:r>
              <a:rPr lang="en-US" dirty="0" smtClean="0"/>
              <a:t>self; tell the interviewers what skills/qualities you will bring to help them in the position</a:t>
            </a:r>
            <a:endParaRPr lang="en-US" dirty="0" smtClean="0"/>
          </a:p>
          <a:p>
            <a:pPr lvl="1"/>
            <a:r>
              <a:rPr lang="en-US" dirty="0" smtClean="0"/>
              <a:t>Have questions to ask the search committee</a:t>
            </a:r>
          </a:p>
          <a:p>
            <a:pPr lvl="1"/>
            <a:r>
              <a:rPr lang="en-US" dirty="0" smtClean="0"/>
              <a:t>Research the institution, read the college strategic plan or mission, look for current initiatives and </a:t>
            </a:r>
            <a:r>
              <a:rPr lang="en-US" dirty="0" smtClean="0"/>
              <a:t>focus. Visit the library either physically or virtually.</a:t>
            </a:r>
            <a:endParaRPr lang="en-US" dirty="0" smtClean="0"/>
          </a:p>
          <a:p>
            <a:pPr lvl="1"/>
            <a:r>
              <a:rPr lang="en-US" dirty="0" smtClean="0"/>
              <a:t>Telephone interviews are common first interview, you can show your communication and public service skills during these</a:t>
            </a:r>
            <a:r>
              <a:rPr lang="en-US" dirty="0" smtClean="0"/>
              <a:t>.  </a:t>
            </a:r>
            <a:r>
              <a:rPr lang="en-US" dirty="0" smtClean="0"/>
              <a:t>Some or all of the same questions may be asked in an in-person interview so answer carefully.</a:t>
            </a:r>
            <a:endParaRPr lang="en-US" dirty="0" smtClean="0"/>
          </a:p>
          <a:p>
            <a:pPr lvl="1"/>
            <a:r>
              <a:rPr lang="en-US" dirty="0" smtClean="0"/>
              <a:t>Customer service skills are valued in most library positions. </a:t>
            </a:r>
            <a:r>
              <a:rPr lang="en-US" i="1" u="sng" dirty="0" smtClean="0"/>
              <a:t>It’s </a:t>
            </a:r>
            <a:r>
              <a:rPr lang="en-US" i="1" u="sng" dirty="0"/>
              <a:t>not about working with books, it’s about working with people!</a:t>
            </a:r>
          </a:p>
          <a:p>
            <a:pPr lvl="1"/>
            <a:r>
              <a:rPr lang="en-US" dirty="0" smtClean="0"/>
              <a:t>Follow up the interview with an thank you email.</a:t>
            </a:r>
          </a:p>
          <a:p>
            <a:pPr lvl="1"/>
            <a:r>
              <a:rPr lang="en-US" dirty="0" smtClean="0"/>
              <a:t>Bring a positive vibe to the interview, even if you are nervous.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852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Hiring Librarians     </a:t>
            </a:r>
            <a:r>
              <a:rPr lang="en-US" sz="2000" dirty="0" smtClean="0">
                <a:hlinkClick r:id="rId2"/>
              </a:rPr>
              <a:t>http</a:t>
            </a:r>
            <a:r>
              <a:rPr lang="en-US" sz="2000" dirty="0">
                <a:hlinkClick r:id="rId2"/>
              </a:rPr>
              <a:t>://hiringlibrarians.com</a:t>
            </a:r>
            <a:r>
              <a:rPr lang="en-US" sz="2000" dirty="0" smtClean="0">
                <a:hlinkClick r:id="rId2"/>
              </a:rPr>
              <a:t>/</a:t>
            </a:r>
            <a:r>
              <a:rPr lang="en-US" sz="2000" dirty="0" smtClean="0"/>
              <a:t>   Blog that allows “people </a:t>
            </a:r>
            <a:r>
              <a:rPr lang="en-US" sz="2000" dirty="0"/>
              <a:t>who make hiring decisions to explain their enigmatic thinking</a:t>
            </a:r>
            <a:r>
              <a:rPr lang="en-US" sz="2000" dirty="0" smtClean="0"/>
              <a:t>.”</a:t>
            </a:r>
          </a:p>
          <a:p>
            <a:r>
              <a:rPr lang="en-US" sz="2000" b="1" dirty="0"/>
              <a:t>LIS careers   </a:t>
            </a:r>
            <a:r>
              <a:rPr lang="en-US" sz="2000" dirty="0">
                <a:hlinkClick r:id="rId3"/>
              </a:rPr>
              <a:t>http://</a:t>
            </a:r>
            <a:r>
              <a:rPr lang="en-US" sz="2000" dirty="0" smtClean="0">
                <a:hlinkClick r:id="rId3"/>
              </a:rPr>
              <a:t>liscareer.com/index.htm</a:t>
            </a:r>
            <a:r>
              <a:rPr lang="en-US" sz="2000" dirty="0" smtClean="0"/>
              <a:t>   </a:t>
            </a:r>
            <a:r>
              <a:rPr lang="en-US" sz="2000" dirty="0"/>
              <a:t>Practical career development advice for new librarians and information professionals, MLS </a:t>
            </a:r>
            <a:r>
              <a:rPr lang="en-US" sz="2000" dirty="0" smtClean="0"/>
              <a:t>students</a:t>
            </a:r>
            <a:r>
              <a:rPr lang="en-US" sz="2000" dirty="0"/>
              <a:t>, and those considering a library-related </a:t>
            </a:r>
            <a:r>
              <a:rPr lang="en-US" sz="2000" dirty="0" smtClean="0"/>
              <a:t>career.</a:t>
            </a:r>
          </a:p>
          <a:p>
            <a:r>
              <a:rPr lang="en-US" sz="2000" b="1" dirty="0" smtClean="0"/>
              <a:t>Ask </a:t>
            </a:r>
            <a:r>
              <a:rPr lang="en-US" sz="2000" b="1" dirty="0"/>
              <a:t>a Manager  </a:t>
            </a:r>
            <a:r>
              <a:rPr lang="en-US" sz="2000" dirty="0">
                <a:hlinkClick r:id="rId4"/>
              </a:rPr>
              <a:t>http://www.askamanager.org</a:t>
            </a:r>
            <a:r>
              <a:rPr lang="en-US" sz="2000" dirty="0" smtClean="0">
                <a:hlinkClick r:id="rId4"/>
              </a:rPr>
              <a:t>/</a:t>
            </a:r>
            <a:r>
              <a:rPr lang="en-US" sz="2000" dirty="0" smtClean="0"/>
              <a:t> </a:t>
            </a:r>
          </a:p>
          <a:p>
            <a:r>
              <a:rPr lang="en-US" sz="2000" b="1" dirty="0" smtClean="0"/>
              <a:t>Open cover letters  </a:t>
            </a:r>
            <a:r>
              <a:rPr lang="en-US" sz="2000" dirty="0" smtClean="0">
                <a:hlinkClick r:id="rId5"/>
              </a:rPr>
              <a:t>http</a:t>
            </a:r>
            <a:r>
              <a:rPr lang="en-US" sz="2000" dirty="0">
                <a:hlinkClick r:id="rId5"/>
              </a:rPr>
              <a:t>://opencoverletters.com</a:t>
            </a:r>
            <a:r>
              <a:rPr lang="en-US" sz="2000" dirty="0" smtClean="0">
                <a:hlinkClick r:id="rId5"/>
              </a:rPr>
              <a:t>/</a:t>
            </a:r>
            <a:r>
              <a:rPr lang="en-US" sz="2000" dirty="0" smtClean="0"/>
              <a:t>  </a:t>
            </a:r>
            <a:r>
              <a:rPr lang="en-US" sz="2000" dirty="0"/>
              <a:t>Anonymous cover letters from hired librarians &amp; archivists</a:t>
            </a:r>
          </a:p>
          <a:p>
            <a:r>
              <a:rPr lang="en-US" sz="2000" b="1" dirty="0"/>
              <a:t>INALJ</a:t>
            </a:r>
            <a:r>
              <a:rPr lang="en-US" sz="2000" dirty="0"/>
              <a:t>  </a:t>
            </a:r>
            <a:r>
              <a:rPr lang="en-US" sz="2000" dirty="0">
                <a:hlinkClick r:id="rId6"/>
              </a:rPr>
              <a:t>http://inalj.com</a:t>
            </a:r>
            <a:r>
              <a:rPr lang="en-US" sz="2000" dirty="0" smtClean="0">
                <a:hlinkClick r:id="rId6"/>
              </a:rPr>
              <a:t>/</a:t>
            </a:r>
            <a:r>
              <a:rPr lang="en-US" sz="2000" dirty="0" smtClean="0"/>
              <a:t> Information </a:t>
            </a:r>
            <a:r>
              <a:rPr lang="en-US" sz="2000" dirty="0"/>
              <a:t>professionals working to help find &amp; share jobs &amp; job hunting </a:t>
            </a:r>
            <a:r>
              <a:rPr lang="en-US" sz="2000" dirty="0" smtClean="0"/>
              <a:t>advice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51785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726</TotalTime>
  <Words>550</Words>
  <Application>Microsoft Office PowerPoint</Application>
  <PresentationFormat>On-screen Show (4:3)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Courier New</vt:lpstr>
      <vt:lpstr>Palatino Linotype</vt:lpstr>
      <vt:lpstr>Executive</vt:lpstr>
      <vt:lpstr>Beyond the Interview: how to stand out in the applicant pool</vt:lpstr>
      <vt:lpstr>Objectives</vt:lpstr>
      <vt:lpstr>It’s not so much about the questions…</vt:lpstr>
      <vt:lpstr>PowerPoint Presentation</vt:lpstr>
      <vt:lpstr>Takeaways from 2014-15 panels </vt:lpstr>
      <vt:lpstr>Takeaways from 2014-15 panels</vt:lpstr>
      <vt:lpstr>Further information</vt:lpstr>
    </vt:vector>
  </TitlesOfParts>
  <Company>CPCC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Beyond the Interview: how to stand out in the applicant pool</dc:title>
  <dc:creator>Amy Burns</dc:creator>
  <cp:lastModifiedBy>Amy Burns</cp:lastModifiedBy>
  <cp:revision>23</cp:revision>
  <cp:lastPrinted>2014-04-11T19:33:57Z</cp:lastPrinted>
  <dcterms:created xsi:type="dcterms:W3CDTF">2014-04-11T15:03:06Z</dcterms:created>
  <dcterms:modified xsi:type="dcterms:W3CDTF">2015-03-20T20:29:56Z</dcterms:modified>
</cp:coreProperties>
</file>