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9" r:id="rId3"/>
    <p:sldId id="260" r:id="rId4"/>
    <p:sldId id="276" r:id="rId5"/>
    <p:sldId id="258" r:id="rId6"/>
    <p:sldId id="272" r:id="rId7"/>
    <p:sldId id="259" r:id="rId8"/>
    <p:sldId id="277" r:id="rId9"/>
    <p:sldId id="278" r:id="rId10"/>
    <p:sldId id="271" r:id="rId11"/>
    <p:sldId id="286" r:id="rId12"/>
    <p:sldId id="275" r:id="rId13"/>
    <p:sldId id="281" r:id="rId14"/>
    <p:sldId id="280" r:id="rId15"/>
    <p:sldId id="263" r:id="rId16"/>
    <p:sldId id="266" r:id="rId17"/>
    <p:sldId id="282" r:id="rId18"/>
    <p:sldId id="283" r:id="rId19"/>
    <p:sldId id="284" r:id="rId20"/>
    <p:sldId id="267" r:id="rId21"/>
    <p:sldId id="268" r:id="rId22"/>
    <p:sldId id="269" r:id="rId23"/>
    <p:sldId id="28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78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88" autoAdjust="0"/>
  </p:normalViewPr>
  <p:slideViewPr>
    <p:cSldViewPr>
      <p:cViewPr>
        <p:scale>
          <a:sx n="150" d="100"/>
          <a:sy n="150" d="100"/>
        </p:scale>
        <p:origin x="396" y="-76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12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19543-3109-475A-9BC0-84348ED27C60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66001-95D4-4B8B-971E-96B020DCE4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21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6001-95D4-4B8B-971E-96B020DCE48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208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 proactive: Make</a:t>
            </a:r>
            <a:r>
              <a:rPr lang="en-US" baseline="0" dirty="0" smtClean="0"/>
              <a:t> libguide first, then show to teacher/dept.</a:t>
            </a:r>
          </a:p>
          <a:p>
            <a:r>
              <a:rPr lang="en-US" baseline="0" dirty="0" smtClean="0"/>
              <a:t>Think outside the box: use libguides for other purposes - reaccreditation site visits. What about you? Have you used libguides in different ways?</a:t>
            </a:r>
          </a:p>
          <a:p>
            <a:r>
              <a:rPr lang="en-US" baseline="0" dirty="0" smtClean="0"/>
              <a:t>Faculty orientations, curriculum committee participation, onboarding, web advisory committee, distance ed club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6001-95D4-4B8B-971E-96B020DCE4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32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6001-95D4-4B8B-971E-96B020DCE48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81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6001-95D4-4B8B-971E-96B020DCE48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283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6001-95D4-4B8B-971E-96B020DCE48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89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1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7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8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81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3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6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05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95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48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2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5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29884-41A3-4DC3-BE24-AB8E6F95549F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C3911-3246-4572-B007-F69C534F07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8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ommons.wikimedia.org/wiki/File:David-ortiz-batters-box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keithallison/5874331931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imer.onlineclock.net/round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Zack_Greinke_on_July_29,_2009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imer.onlineclock.net/round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imer.onlineclock.net/round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p2447_i5Zg?t=2m16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286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" y="533400"/>
            <a:ext cx="9110472" cy="2819400"/>
          </a:xfrm>
        </p:spPr>
        <p:txBody>
          <a:bodyPr>
            <a:normAutofit/>
          </a:bodyPr>
          <a:lstStyle/>
          <a:p>
            <a:r>
              <a:rPr lang="en-US" sz="5800" b="1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</a:t>
            </a:r>
            <a:r>
              <a:rPr lang="en-US" sz="5800" b="1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Library Field of Dreams</a:t>
            </a:r>
            <a:r>
              <a:rPr lang="en-US" sz="5800" b="1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:</a:t>
            </a:r>
            <a:r>
              <a:rPr lang="en-US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en-US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en-US" dirty="0" smtClean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Hitting </a:t>
            </a:r>
            <a:r>
              <a:rPr lang="en-US" dirty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a Home Run </a:t>
            </a:r>
            <a:r>
              <a:rPr lang="en-US" dirty="0" smtClean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/>
            </a:r>
            <a:br>
              <a:rPr lang="en-US" dirty="0" smtClean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</a:br>
            <a:r>
              <a:rPr lang="en-US" dirty="0" smtClean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with </a:t>
            </a:r>
            <a:r>
              <a:rPr lang="en-US" dirty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Faculty </a:t>
            </a:r>
            <a:r>
              <a:rPr lang="en-US" dirty="0" smtClean="0">
                <a:ln w="0">
                  <a:solidFill>
                    <a:schemeClr val="accent2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Outreach</a:t>
            </a:r>
            <a:endParaRPr lang="en-US" dirty="0">
              <a:ln w="0">
                <a:solidFill>
                  <a:schemeClr val="accent2"/>
                </a:solidFill>
              </a:ln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5976238"/>
            <a:ext cx="6400800" cy="685800"/>
          </a:xfrm>
        </p:spPr>
        <p:txBody>
          <a:bodyPr/>
          <a:lstStyle/>
          <a:p>
            <a:pPr algn="r"/>
            <a:r>
              <a:rPr lang="en-US" b="1" i="1" dirty="0" smtClean="0">
                <a:solidFill>
                  <a:schemeClr val="tx1"/>
                </a:solidFill>
              </a:rPr>
              <a:t>If </a:t>
            </a:r>
            <a:r>
              <a:rPr lang="en-US" b="1" i="1" dirty="0">
                <a:solidFill>
                  <a:schemeClr val="tx1"/>
                </a:solidFill>
              </a:rPr>
              <a:t>you build it…they might come!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419600"/>
            <a:ext cx="4800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0"/>
                <a:solidFill>
                  <a:srgbClr val="C00000"/>
                </a:solidFill>
                <a:latin typeface="Arial Narrow" panose="020B0606020202030204" pitchFamily="34" charset="0"/>
                <a:ea typeface="Ebrima" panose="02000000000000000000" pitchFamily="2" charset="0"/>
                <a:cs typeface="Kalinga" panose="020B0502040204020203" pitchFamily="34" charset="0"/>
              </a:rPr>
              <a:t>Catherine Tingelstad, Wake Tech CC</a:t>
            </a:r>
          </a:p>
          <a:p>
            <a:r>
              <a:rPr lang="en-US" dirty="0" smtClean="0">
                <a:ln w="0"/>
                <a:solidFill>
                  <a:srgbClr val="C00000"/>
                </a:solidFill>
                <a:latin typeface="Arial Narrow" panose="020B0606020202030204" pitchFamily="34" charset="0"/>
                <a:ea typeface="Ebrima" panose="02000000000000000000" pitchFamily="2" charset="0"/>
                <a:cs typeface="Kalinga" panose="020B0502040204020203" pitchFamily="34" charset="0"/>
              </a:rPr>
              <a:t>Angela Davis, Pitt CC</a:t>
            </a:r>
          </a:p>
          <a:p>
            <a:endParaRPr lang="en-US" dirty="0" smtClean="0">
              <a:ln w="0"/>
              <a:latin typeface="Arial Narrow" panose="020B0606020202030204" pitchFamily="34" charset="0"/>
              <a:ea typeface="Ebrima" panose="02000000000000000000" pitchFamily="2" charset="0"/>
              <a:cs typeface="Kalinga" panose="020B0502040204020203" pitchFamily="34" charset="0"/>
            </a:endParaRPr>
          </a:p>
          <a:p>
            <a:r>
              <a:rPr lang="en-US" sz="1400" dirty="0" smtClean="0">
                <a:ln w="0"/>
                <a:solidFill>
                  <a:srgbClr val="C00000"/>
                </a:solidFill>
                <a:latin typeface="Arial Narrow" panose="020B0606020202030204" pitchFamily="34" charset="0"/>
                <a:ea typeface="Ebrima" panose="02000000000000000000" pitchFamily="2" charset="0"/>
                <a:cs typeface="Kalinga" panose="020B0502040204020203" pitchFamily="34" charset="0"/>
              </a:rPr>
              <a:t>NCCCLA Conference</a:t>
            </a:r>
            <a:br>
              <a:rPr lang="en-US" sz="1400" dirty="0" smtClean="0">
                <a:ln w="0"/>
                <a:solidFill>
                  <a:srgbClr val="C00000"/>
                </a:solidFill>
                <a:latin typeface="Arial Narrow" panose="020B0606020202030204" pitchFamily="34" charset="0"/>
                <a:ea typeface="Ebrima" panose="02000000000000000000" pitchFamily="2" charset="0"/>
                <a:cs typeface="Kalinga" panose="020B0502040204020203" pitchFamily="34" charset="0"/>
              </a:rPr>
            </a:br>
            <a:r>
              <a:rPr lang="en-US" sz="1400" dirty="0" smtClean="0">
                <a:ln w="0"/>
                <a:solidFill>
                  <a:srgbClr val="C00000"/>
                </a:solidFill>
                <a:latin typeface="Arial Narrow" panose="020B0606020202030204" pitchFamily="34" charset="0"/>
                <a:ea typeface="Ebrima" panose="02000000000000000000" pitchFamily="2" charset="0"/>
                <a:cs typeface="Kalinga" panose="020B0502040204020203" pitchFamily="34" charset="0"/>
              </a:rPr>
              <a:t>March 17, 2015</a:t>
            </a:r>
            <a:endParaRPr lang="en-US" sz="1400" dirty="0">
              <a:ln w="0"/>
              <a:solidFill>
                <a:srgbClr val="C00000"/>
              </a:solidFill>
              <a:latin typeface="Arial Narrow" panose="020B0606020202030204" pitchFamily="34" charset="0"/>
              <a:ea typeface="Ebrima" panose="02000000000000000000" pitchFamily="2" charset="0"/>
              <a:cs typeface="Kali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89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43000"/>
            <a:ext cx="7772400" cy="472440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Relationships</a:t>
            </a:r>
          </a:p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Resources</a:t>
            </a:r>
          </a:p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Reputation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6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9550" ty="0" sx="82000" sy="89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819400"/>
            <a:ext cx="7772400" cy="1500187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RELATIONSHIPS</a:t>
            </a:r>
            <a:endParaRPr lang="en-US" sz="88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50800" dir="2400000" algn="tl" rotWithShape="0">
                  <a:srgbClr val="C00000"/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674" y="1422692"/>
            <a:ext cx="4572000" cy="500618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Get out of the Library!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Participate in campus activities &amp; committees.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Track campus changes and developments.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solidFill>
                  <a:srgbClr val="C00000"/>
                </a:solidFill>
              </a:rPr>
              <a:t>How can the library fit in to new areas, curricula,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and programs?</a:t>
            </a:r>
          </a:p>
          <a:p>
            <a:endParaRPr lang="en-US" dirty="0"/>
          </a:p>
        </p:txBody>
      </p:sp>
      <p:pic>
        <p:nvPicPr>
          <p:cNvPr id="2050" name="Picture 2" descr="http://upload.wikimedia.org/wikipedia/commons/thumb/7/7a/David-ortiz-batters-box.JPG/1024px-David-ortiz-batters-box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0" r="37533" b="22694"/>
          <a:stretch/>
        </p:blipFill>
        <p:spPr bwMode="auto">
          <a:xfrm>
            <a:off x="5181600" y="1371600"/>
            <a:ext cx="3505201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Step Up to the Plate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6775" y="6428874"/>
            <a:ext cx="4162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Image: Big Papi via </a:t>
            </a:r>
            <a:r>
              <a:rPr lang="en-US" sz="1200" i="1" dirty="0" smtClean="0">
                <a:hlinkClick r:id="rId4"/>
              </a:rPr>
              <a:t>Wikimedia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5057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Identify Faculty Needs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1"/>
            <a:ext cx="8686800" cy="1676400"/>
          </a:xfrm>
        </p:spPr>
        <p:txBody>
          <a:bodyPr/>
          <a:lstStyle/>
          <a:p>
            <a:pPr marL="457200" lvl="1" indent="0" algn="ctr">
              <a:buClr>
                <a:srgbClr val="C00000"/>
              </a:buClr>
              <a:buNone/>
            </a:pPr>
            <a:r>
              <a:rPr lang="en-US" sz="2800" dirty="0" smtClean="0"/>
              <a:t>Determine subject areas, courses, and assignments </a:t>
            </a:r>
            <a:br>
              <a:rPr lang="en-US" sz="2800" dirty="0" smtClean="0"/>
            </a:br>
            <a:r>
              <a:rPr lang="en-US" sz="2800" dirty="0" smtClean="0"/>
              <a:t>that require the use of library resources.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  <a:p>
            <a:pPr marL="457200" lvl="1" indent="0">
              <a:buClr>
                <a:srgbClr val="C00000"/>
              </a:buCl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2781808"/>
            <a:ext cx="5524500" cy="3215257"/>
          </a:xfrm>
          <a:prstGeom prst="rect">
            <a:avLst/>
          </a:prstGeom>
          <a:solidFill>
            <a:schemeClr val="bg2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8600" y="63246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Buchanan, H., Webb, K., </a:t>
            </a:r>
            <a:r>
              <a:rPr lang="en-US" sz="900" dirty="0" err="1" smtClean="0"/>
              <a:t>Houk</a:t>
            </a:r>
            <a:r>
              <a:rPr lang="en-US" sz="900" dirty="0" smtClean="0"/>
              <a:t>, A., </a:t>
            </a:r>
            <a:r>
              <a:rPr lang="en-US" sz="900" dirty="0"/>
              <a:t>&amp; </a:t>
            </a:r>
            <a:r>
              <a:rPr lang="en-US" sz="900" dirty="0" smtClean="0"/>
              <a:t>Tingelstad, C. (2015). Curriculum </a:t>
            </a:r>
            <a:r>
              <a:rPr lang="en-US" sz="900" dirty="0"/>
              <a:t>Mapping in Academic </a:t>
            </a:r>
            <a:r>
              <a:rPr lang="en-US" sz="900" dirty="0" smtClean="0"/>
              <a:t>Libraries</a:t>
            </a:r>
            <a:r>
              <a:rPr lang="en-US" sz="900" dirty="0"/>
              <a:t>.</a:t>
            </a:r>
            <a:r>
              <a:rPr lang="en-US" sz="900" dirty="0" smtClean="0"/>
              <a:t> 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i="1" dirty="0" smtClean="0"/>
              <a:t>New </a:t>
            </a:r>
            <a:r>
              <a:rPr lang="en-US" sz="900" i="1" dirty="0"/>
              <a:t>Review of Academic Librarianship</a:t>
            </a:r>
            <a:r>
              <a:rPr lang="en-US" sz="900" dirty="0"/>
              <a:t>, </a:t>
            </a:r>
            <a:r>
              <a:rPr lang="en-US" sz="900" dirty="0" smtClean="0"/>
              <a:t>21(1), 94-111</a:t>
            </a:r>
            <a:r>
              <a:rPr lang="en-US" sz="900" dirty="0"/>
              <a:t>:</a:t>
            </a:r>
            <a:r>
              <a:rPr lang="en-US" sz="900" dirty="0" smtClean="0"/>
              <a:t> </a:t>
            </a:r>
            <a:r>
              <a:rPr lang="en-US" sz="900" dirty="0" err="1" smtClean="0"/>
              <a:t>doi</a:t>
            </a:r>
            <a:r>
              <a:rPr lang="en-US" sz="900" dirty="0" smtClean="0"/>
              <a:t>: 10.1080/13614533.2014.1001413</a:t>
            </a:r>
            <a:endParaRPr lang="en-US" sz="900" i="1" dirty="0"/>
          </a:p>
        </p:txBody>
      </p:sp>
    </p:spTree>
    <p:extLst>
      <p:ext uri="{BB962C8B-B14F-4D97-AF65-F5344CB8AC3E}">
        <p14:creationId xmlns:p14="http://schemas.microsoft.com/office/powerpoint/2010/main" val="111100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855" y="1905000"/>
            <a:ext cx="8305800" cy="44331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Be proactive</a:t>
            </a:r>
            <a:r>
              <a:rPr lang="en-US" dirty="0" smtClean="0"/>
              <a:t>!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Think outside the box.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Create professional development</a:t>
            </a:r>
            <a:br>
              <a:rPr lang="en-US" dirty="0" smtClean="0"/>
            </a:br>
            <a:r>
              <a:rPr lang="en-US" dirty="0" smtClean="0"/>
              <a:t> opportunities.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Partner with campus programs. </a:t>
            </a:r>
            <a:br>
              <a:rPr lang="en-US" dirty="0" smtClean="0"/>
            </a:br>
            <a:r>
              <a:rPr lang="en-US" sz="2400" i="1" dirty="0" smtClean="0">
                <a:solidFill>
                  <a:srgbClr val="C00000"/>
                </a:solidFill>
              </a:rPr>
              <a:t>ASK to participate!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Share library space</a:t>
            </a:r>
            <a:r>
              <a:rPr lang="en-US" dirty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31355"/>
            <a:ext cx="8991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Try New Approaches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830" y="1702203"/>
            <a:ext cx="2310825" cy="2397616"/>
          </a:xfrm>
        </p:spPr>
      </p:pic>
      <p:pic>
        <p:nvPicPr>
          <p:cNvPr id="3076" name="Picture 4" descr="TAS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2" y="4594637"/>
            <a:ext cx="1295400" cy="1632058"/>
          </a:xfrm>
          <a:prstGeom prst="rect">
            <a:avLst/>
          </a:prstGeom>
          <a:ln>
            <a:noFill/>
          </a:ln>
          <a:effectLst>
            <a:outerShdw blurRad="101600" sx="102000" sy="102000" algn="ctr" rotWithShape="0">
              <a:prstClr val="black">
                <a:alpha val="3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68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43935" y="1676400"/>
            <a:ext cx="4120826" cy="4495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Know their preferences</a:t>
            </a:r>
            <a:endParaRPr lang="en-US" sz="2200" i="1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Email schedule</a:t>
            </a:r>
            <a:br>
              <a:rPr lang="en-US" dirty="0" smtClean="0"/>
            </a:br>
            <a:r>
              <a:rPr lang="en-US" sz="2000" i="1" dirty="0" smtClean="0">
                <a:solidFill>
                  <a:srgbClr val="C00000"/>
                </a:solidFill>
              </a:rPr>
              <a:t>Keep it short &amp; simple!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Meet face-to-face</a:t>
            </a:r>
            <a:br>
              <a:rPr lang="en-US" dirty="0" smtClean="0"/>
            </a:br>
            <a:r>
              <a:rPr lang="en-US" sz="2000" i="1" dirty="0" smtClean="0">
                <a:solidFill>
                  <a:srgbClr val="C00000"/>
                </a:solidFill>
              </a:rPr>
              <a:t>Offer to go to them!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Develop thick skin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12" y="381000"/>
            <a:ext cx="46482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Communicate!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4204812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072728" y="6547858"/>
            <a:ext cx="7277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Image: </a:t>
            </a:r>
            <a:r>
              <a:rPr lang="en-US" sz="900" dirty="0"/>
              <a:t>Cincinnati Reds catcher Ramon Hernandez (55) and starting pitcher Homer Bailey (34</a:t>
            </a:r>
            <a:r>
              <a:rPr lang="en-US" sz="900" dirty="0" smtClean="0"/>
              <a:t>) by Keith Allison via </a:t>
            </a:r>
            <a:r>
              <a:rPr lang="en-US" sz="900" dirty="0" smtClean="0">
                <a:hlinkClick r:id="rId3"/>
              </a:rPr>
              <a:t>Flickr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4808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543" y="1716881"/>
            <a:ext cx="6553200" cy="1031875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keeps you from building relationships with faculty members?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657" y="3276600"/>
            <a:ext cx="7467600" cy="1066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can you overcome </a:t>
            </a:r>
            <a:br>
              <a:rPr lang="en-US" sz="3200" dirty="0" smtClean="0"/>
            </a:br>
            <a:r>
              <a:rPr lang="en-US" sz="3200" dirty="0" smtClean="0"/>
              <a:t>these barriers?</a:t>
            </a:r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309959"/>
            <a:ext cx="73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Building Relationships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Picture 7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462" y="281056"/>
            <a:ext cx="1140372" cy="1140372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0250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819400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RESOURCES</a:t>
            </a:r>
            <a:endParaRPr lang="en-US" sz="88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50800" dir="2400000" algn="tl" rotWithShape="0">
                  <a:srgbClr val="C00000"/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2696"/>
            <a:ext cx="4191000" cy="4724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Modify </a:t>
            </a:r>
            <a:r>
              <a:rPr lang="en-US" dirty="0" smtClean="0"/>
              <a:t>guides, handouts, and instruction </a:t>
            </a:r>
            <a:r>
              <a:rPr lang="en-US" dirty="0"/>
              <a:t>for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particular classes </a:t>
            </a:r>
            <a:r>
              <a:rPr lang="en-US" dirty="0"/>
              <a:t>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assignments. </a:t>
            </a:r>
            <a:r>
              <a:rPr lang="en-US" sz="2400" i="1" dirty="0" smtClean="0">
                <a:solidFill>
                  <a:srgbClr val="C00000"/>
                </a:solidFill>
              </a:rPr>
              <a:t/>
            </a:r>
            <a:br>
              <a:rPr lang="en-US" sz="2400" i="1" dirty="0" smtClean="0">
                <a:solidFill>
                  <a:srgbClr val="C00000"/>
                </a:solidFill>
              </a:rPr>
            </a:b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Incorporate their goals and objectives when appropriate.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Simple changes can go a long way.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4125"/>
            <a:ext cx="7696200" cy="1143000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Customization is Key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1"/>
          <a:stretch/>
        </p:blipFill>
        <p:spPr>
          <a:xfrm>
            <a:off x="4572000" y="1528992"/>
            <a:ext cx="4331903" cy="4642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638300" y="6562667"/>
            <a:ext cx="586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Image: Donald </a:t>
            </a:r>
            <a:r>
              <a:rPr lang="en-US" sz="900" dirty="0"/>
              <a:t>Zackary "Zack" Greinke, A</a:t>
            </a:r>
            <a:r>
              <a:rPr lang="en-US" sz="900" dirty="0" smtClean="0"/>
              <a:t>merican </a:t>
            </a:r>
            <a:r>
              <a:rPr lang="en-US" sz="900" dirty="0"/>
              <a:t>Major League Baseball starting </a:t>
            </a:r>
            <a:r>
              <a:rPr lang="en-US" sz="900" dirty="0" smtClean="0"/>
              <a:t>pitcher via </a:t>
            </a:r>
            <a:r>
              <a:rPr lang="en-US" sz="900" dirty="0" smtClean="0">
                <a:hlinkClick r:id="rId3"/>
              </a:rPr>
              <a:t>Wikimedia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3776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4543" y="457200"/>
            <a:ext cx="4713514" cy="838200"/>
          </a:xfrm>
        </p:spPr>
        <p:txBody>
          <a:bodyPr>
            <a:noAutofit/>
          </a:bodyPr>
          <a:lstStyle/>
          <a:p>
            <a:r>
              <a:rPr lang="en-US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Most popular guides:</a:t>
            </a:r>
            <a:endParaRPr lang="en-US" sz="40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8526" t="9892" r="37959" b="11496"/>
          <a:stretch/>
        </p:blipFill>
        <p:spPr>
          <a:xfrm>
            <a:off x="609600" y="304800"/>
            <a:ext cx="342900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1447800"/>
            <a:ext cx="4038600" cy="4572000"/>
          </a:xfrm>
          <a:prstGeom prst="roundRect">
            <a:avLst>
              <a:gd name="adj" fmla="val 9659"/>
            </a:avLst>
          </a:prstGeom>
          <a:solidFill>
            <a:schemeClr val="lt1">
              <a:alpha val="52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</a:t>
            </a:r>
            <a:r>
              <a:rPr lang="en-US" sz="2400" dirty="0" smtClean="0"/>
              <a:t>ighly customized for very specific assignments and classes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Updated often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Requested by instructors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Introduced during instruction sessions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64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Faculty Library Tools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14620"/>
            <a:ext cx="8686800" cy="4525963"/>
          </a:xfrm>
        </p:spPr>
        <p:txBody>
          <a:bodyPr/>
          <a:lstStyle/>
          <a:p>
            <a:pPr marL="0" indent="0" algn="ctr">
              <a:buClr>
                <a:srgbClr val="C00000"/>
              </a:buClr>
              <a:buNone/>
            </a:pPr>
            <a:r>
              <a:rPr lang="en-US" sz="3200" dirty="0" smtClean="0"/>
              <a:t>Feature </a:t>
            </a:r>
            <a:r>
              <a:rPr lang="en-US" sz="3200" dirty="0"/>
              <a:t>specific services and resources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that </a:t>
            </a:r>
            <a:r>
              <a:rPr lang="en-US" sz="3200" dirty="0"/>
              <a:t>will </a:t>
            </a:r>
            <a:r>
              <a:rPr lang="en-US" sz="3200" dirty="0" smtClean="0"/>
              <a:t>meet </a:t>
            </a:r>
            <a:r>
              <a:rPr lang="en-US" sz="3200" dirty="0"/>
              <a:t>their </a:t>
            </a:r>
            <a:r>
              <a:rPr lang="en-US" sz="3200" dirty="0" smtClean="0"/>
              <a:t>needs.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/>
          </a:p>
          <a:p>
            <a:pPr marL="457200" lvl="1" indent="0">
              <a:buClr>
                <a:srgbClr val="C00000"/>
              </a:buCl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457200" lvl="1" indent="0">
              <a:buClr>
                <a:srgbClr val="C00000"/>
              </a:buCl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7577" t="12592" r="21566" b="41535"/>
          <a:stretch/>
        </p:blipFill>
        <p:spPr>
          <a:xfrm>
            <a:off x="457200" y="2743200"/>
            <a:ext cx="8267700" cy="4194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94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1524000"/>
            <a:ext cx="8077200" cy="1600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Are your resources based on what is actually needed – or are your resources based on what YOU want to create?</a:t>
            </a:r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3657" y="381000"/>
            <a:ext cx="73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Building Resources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3733800"/>
            <a:ext cx="8077200" cy="106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dirty="0" smtClean="0"/>
              <a:t>How can you customize your </a:t>
            </a:r>
            <a:br>
              <a:rPr lang="en-US" sz="3200" dirty="0" smtClean="0"/>
            </a:br>
            <a:r>
              <a:rPr lang="en-US" sz="3200" dirty="0" smtClean="0"/>
              <a:t>resources to meet faculty needs?</a:t>
            </a:r>
            <a:endParaRPr lang="en-US" sz="3200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462" y="281056"/>
            <a:ext cx="1140372" cy="1140372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90398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895600"/>
            <a:ext cx="6324600" cy="1500187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REPUTATION</a:t>
            </a:r>
            <a:endParaRPr lang="en-US" sz="88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50800" dir="2400000" algn="tl" rotWithShape="0">
                  <a:srgbClr val="C00000"/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1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286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Expand Your Influence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Develop a positive presence across campus.</a:t>
            </a:r>
            <a:br>
              <a:rPr lang="en-US" dirty="0" smtClean="0"/>
            </a:br>
            <a:r>
              <a:rPr lang="en-US" sz="2100" dirty="0" smtClean="0">
                <a:solidFill>
                  <a:srgbClr val="C00000"/>
                </a:solidFill>
              </a:rPr>
              <a:t>Be a strong advocate for the library!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100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Expect that faculty</a:t>
            </a:r>
            <a:r>
              <a:rPr lang="en-US" dirty="0"/>
              <a:t> </a:t>
            </a:r>
            <a:r>
              <a:rPr lang="en-US" dirty="0" smtClean="0"/>
              <a:t>will share their successes.</a:t>
            </a:r>
            <a:br>
              <a:rPr lang="en-US" dirty="0" smtClean="0"/>
            </a:br>
            <a:r>
              <a:rPr lang="en-US" sz="2000" dirty="0" smtClean="0">
                <a:solidFill>
                  <a:srgbClr val="C00000"/>
                </a:solidFill>
              </a:rPr>
              <a:t>Informed Faculty = Successful Students!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000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Maintain faculty relationships.</a:t>
            </a:r>
            <a:br>
              <a:rPr lang="en-US" dirty="0" smtClean="0"/>
            </a:br>
            <a:r>
              <a:rPr lang="en-US" sz="2200" dirty="0" smtClean="0">
                <a:solidFill>
                  <a:srgbClr val="C00000"/>
                </a:solidFill>
              </a:rPr>
              <a:t>Keep in touch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and update resources.</a:t>
            </a:r>
            <a:endParaRPr lang="en-US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11430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Document Successes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752600"/>
            <a:ext cx="8458200" cy="4191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Keep statistics: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LibGuide hits, instruction sessions, web analytics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Gather feedback and comments: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nstruction </a:t>
            </a:r>
            <a:r>
              <a:rPr lang="en-US" sz="2400" dirty="0"/>
              <a:t>e</a:t>
            </a:r>
            <a:r>
              <a:rPr lang="en-US" sz="2400" dirty="0" smtClean="0"/>
              <a:t>valuation forms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Yearly library </a:t>
            </a:r>
            <a:r>
              <a:rPr lang="en-US" sz="2400" dirty="0"/>
              <a:t>u</a:t>
            </a:r>
            <a:r>
              <a:rPr lang="en-US" sz="2400" dirty="0" smtClean="0"/>
              <a:t>ser </a:t>
            </a:r>
            <a:r>
              <a:rPr lang="en-US" sz="2400" dirty="0"/>
              <a:t>s</a:t>
            </a:r>
            <a:r>
              <a:rPr lang="en-US" sz="2400" dirty="0" smtClean="0"/>
              <a:t>urvey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Phone and face-to-face conversations</a:t>
            </a:r>
            <a:br>
              <a:rPr lang="en-US" sz="2400" dirty="0" smtClean="0"/>
            </a:br>
            <a:endParaRPr lang="en-US" sz="1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11430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Share Your Successes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447800"/>
            <a:ext cx="8458200" cy="5181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Tell faculty members what has been successful 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Show that the library supports success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Congratulate via social media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Display projects, art, pictures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Ask how student papers turned out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</a:rPr>
              <a:t>Project an attitude of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cooperation and support!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1524000"/>
            <a:ext cx="80772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is your library currently perceived </a:t>
            </a:r>
            <a:br>
              <a:rPr lang="en-US" sz="3200" dirty="0" smtClean="0"/>
            </a:br>
            <a:r>
              <a:rPr lang="en-US" sz="3200" dirty="0" smtClean="0"/>
              <a:t>on campus?</a:t>
            </a:r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3657" y="381000"/>
            <a:ext cx="731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Building a Reputation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400" y="3243943"/>
            <a:ext cx="8077200" cy="1175657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would you like for your library </a:t>
            </a:r>
            <a:br>
              <a:rPr lang="en-US" sz="3200" dirty="0" smtClean="0"/>
            </a:br>
            <a:r>
              <a:rPr lang="en-US" sz="3200" dirty="0" smtClean="0"/>
              <a:t>to be perceived on campus?</a:t>
            </a:r>
            <a:endParaRPr lang="en-US" sz="3200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462" y="281056"/>
            <a:ext cx="1140372" cy="1140372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48777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2743201"/>
            <a:ext cx="8991600" cy="13716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FACULTY PERSPECTIVES</a:t>
            </a:r>
            <a:endParaRPr lang="en-US" sz="88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50800" dir="2400000" algn="tl" rotWithShape="0">
                  <a:srgbClr val="C00000"/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35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3"/>
          </p:cNvPr>
          <p:cNvSpPr/>
          <p:nvPr/>
        </p:nvSpPr>
        <p:spPr>
          <a:xfrm>
            <a:off x="609600" y="381000"/>
            <a:ext cx="7924800" cy="6172200"/>
          </a:xfrm>
          <a:prstGeom prst="roundRect">
            <a:avLst>
              <a:gd name="adj" fmla="val 6135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571500" y="457200"/>
            <a:ext cx="8001000" cy="1295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HOME RUN!</a:t>
            </a:r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524000" y="1828800"/>
            <a:ext cx="6096000" cy="3686944"/>
            <a:chOff x="1524000" y="1828800"/>
            <a:chExt cx="6096000" cy="3686944"/>
          </a:xfrm>
        </p:grpSpPr>
        <p:pic>
          <p:nvPicPr>
            <p:cNvPr id="6" name="Picture 5">
              <a:hlinkClick r:id="rId3"/>
            </p:cNvPr>
            <p:cNvPicPr>
              <a:picLocks noChangeAspect="1"/>
            </p:cNvPicPr>
            <p:nvPr/>
          </p:nvPicPr>
          <p:blipFill rotWithShape="1">
            <a:blip r:embed="rId4"/>
            <a:srcRect l="7744" t="15204" r="37453" b="25871"/>
            <a:stretch/>
          </p:blipFill>
          <p:spPr>
            <a:xfrm>
              <a:off x="1524000" y="1828800"/>
              <a:ext cx="6096000" cy="368694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8" name="Picture 7">
              <a:hlinkClick r:id="rId3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0" y="4419600"/>
              <a:ext cx="838200" cy="838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9086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286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52600"/>
            <a:ext cx="7924800" cy="437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“A website for my specialty was added, and it has produced </a:t>
            </a:r>
            <a:r>
              <a:rPr lang="en-US" sz="4400" u="sng" dirty="0" smtClean="0">
                <a:solidFill>
                  <a:srgbClr val="C00000"/>
                </a:solidFill>
              </a:rPr>
              <a:t>dramatic improvement </a:t>
            </a:r>
          </a:p>
          <a:p>
            <a:pPr marL="0" indent="0">
              <a:buNone/>
            </a:pPr>
            <a:r>
              <a:rPr lang="en-US" sz="4400" dirty="0" smtClean="0"/>
              <a:t>in my students’ </a:t>
            </a:r>
          </a:p>
          <a:p>
            <a:pPr marL="0" indent="0">
              <a:buNone/>
            </a:pPr>
            <a:r>
              <a:rPr lang="en-US" sz="4400" dirty="0" smtClean="0"/>
              <a:t>performance.”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3420" y="6324600"/>
            <a:ext cx="37428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February 2015 Library User Survey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609600" y="457200"/>
            <a:ext cx="8001000" cy="1295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HOME RUN!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80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286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20" y="1447800"/>
            <a:ext cx="8305800" cy="43735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dirty="0" smtClean="0"/>
              <a:t>“I appreciate all of their help in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u="sng" dirty="0" smtClean="0">
                <a:solidFill>
                  <a:srgbClr val="C00000"/>
                </a:solidFill>
              </a:rPr>
              <a:t>co-teaching</a:t>
            </a:r>
            <a:r>
              <a:rPr lang="en-US" sz="4000" dirty="0" smtClean="0"/>
              <a:t> research to my students.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dirty="0" smtClean="0"/>
              <a:t>I have had some of the </a:t>
            </a:r>
            <a:r>
              <a:rPr lang="en-US" sz="4000" u="sng" dirty="0" smtClean="0">
                <a:solidFill>
                  <a:srgbClr val="C00000"/>
                </a:solidFill>
              </a:rPr>
              <a:t>best papers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smtClean="0"/>
              <a:t>handed in ever since I began using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dirty="0" smtClean="0"/>
              <a:t>the Library’s instruction and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u="sng" dirty="0" smtClean="0">
                <a:solidFill>
                  <a:srgbClr val="C00000"/>
                </a:solidFill>
              </a:rPr>
              <a:t>worked with the librarians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dirty="0" smtClean="0"/>
              <a:t>to create LibGuides.”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3420" y="6324600"/>
            <a:ext cx="37428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February 2015 Library User Survey</a:t>
            </a:r>
            <a:endParaRPr lang="en-US" sz="20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685800" y="24226"/>
            <a:ext cx="8001000" cy="1295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HOME RUN!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83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tile tx="-203200" ty="603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143000"/>
            <a:ext cx="7772400" cy="472440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Relationships</a:t>
            </a:r>
          </a:p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Resources</a:t>
            </a:r>
          </a:p>
          <a:p>
            <a:r>
              <a:rPr lang="en-US" sz="88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50800" dir="2400000" algn="tl" rotWithShape="0">
                    <a:srgbClr val="C00000"/>
                  </a:outerShdw>
                </a:effectLst>
              </a:rPr>
              <a:t>Reputation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762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C00000"/>
                </a:solidFill>
              </a:rPr>
              <a:t>If you build it…they might come!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10179</TotalTime>
  <Words>475</Words>
  <Application>Microsoft Office PowerPoint</Application>
  <PresentationFormat>On-screen Show (4:3)</PresentationFormat>
  <Paragraphs>109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Narrow</vt:lpstr>
      <vt:lpstr>Calibri</vt:lpstr>
      <vt:lpstr>Ebrima</vt:lpstr>
      <vt:lpstr>Kalinga</vt:lpstr>
      <vt:lpstr>Segoe Print</vt:lpstr>
      <vt:lpstr>Wingdings</vt:lpstr>
      <vt:lpstr>Office Theme</vt:lpstr>
      <vt:lpstr>The Library Field of Dreams: Hitting a Home Run  with Faculty Outreach</vt:lpstr>
      <vt:lpstr>PowerPoint Presentation</vt:lpstr>
      <vt:lpstr>PowerPoint Presentation</vt:lpstr>
      <vt:lpstr>Step Up to the Plate</vt:lpstr>
      <vt:lpstr>Identify Faculty Needs</vt:lpstr>
      <vt:lpstr>Try New Approaches</vt:lpstr>
      <vt:lpstr>Communicate!</vt:lpstr>
      <vt:lpstr>PowerPoint Presentation</vt:lpstr>
      <vt:lpstr>PowerPoint Presentation</vt:lpstr>
      <vt:lpstr>Customization is Key</vt:lpstr>
      <vt:lpstr>Most popular guides:</vt:lpstr>
      <vt:lpstr>Faculty Library Tools</vt:lpstr>
      <vt:lpstr>PowerPoint Presentation</vt:lpstr>
      <vt:lpstr>PowerPoint Presentation</vt:lpstr>
      <vt:lpstr>Expand Your Influence</vt:lpstr>
      <vt:lpstr>Document Successes</vt:lpstr>
      <vt:lpstr>Share Your Successes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Wake Technical Community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Angela Davis</cp:lastModifiedBy>
  <cp:revision>172</cp:revision>
  <dcterms:created xsi:type="dcterms:W3CDTF">2015-02-10T01:26:43Z</dcterms:created>
  <dcterms:modified xsi:type="dcterms:W3CDTF">2015-03-23T19:35:31Z</dcterms:modified>
</cp:coreProperties>
</file>