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handoutMasterIdLst>
    <p:handoutMasterId r:id="rId27"/>
  </p:handoutMasterIdLst>
  <p:sldIdLst>
    <p:sldId id="256" r:id="rId2"/>
    <p:sldId id="278" r:id="rId3"/>
    <p:sldId id="265" r:id="rId4"/>
    <p:sldId id="267" r:id="rId5"/>
    <p:sldId id="266" r:id="rId6"/>
    <p:sldId id="281" r:id="rId7"/>
    <p:sldId id="276" r:id="rId8"/>
    <p:sldId id="264" r:id="rId9"/>
    <p:sldId id="270" r:id="rId10"/>
    <p:sldId id="289" r:id="rId11"/>
    <p:sldId id="283" r:id="rId12"/>
    <p:sldId id="271" r:id="rId13"/>
    <p:sldId id="272" r:id="rId14"/>
    <p:sldId id="274" r:id="rId15"/>
    <p:sldId id="273" r:id="rId16"/>
    <p:sldId id="268" r:id="rId17"/>
    <p:sldId id="284" r:id="rId18"/>
    <p:sldId id="280" r:id="rId19"/>
    <p:sldId id="285" r:id="rId20"/>
    <p:sldId id="288" r:id="rId21"/>
    <p:sldId id="282" r:id="rId22"/>
    <p:sldId id="277" r:id="rId23"/>
    <p:sldId id="287" r:id="rId24"/>
    <p:sldId id="269" r:id="rId2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203" autoAdjust="0"/>
    <p:restoredTop sz="94660"/>
  </p:normalViewPr>
  <p:slideViewPr>
    <p:cSldViewPr showGuides="1">
      <p:cViewPr>
        <p:scale>
          <a:sx n="90" d="100"/>
          <a:sy n="90" d="100"/>
        </p:scale>
        <p:origin x="-930" y="-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EAF65A5-5774-4FEF-BFE3-CBE13571AA53}" type="datetimeFigureOut">
              <a:rPr lang="en-US" smtClean="0"/>
              <a:t>3/13/2015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CEEB7DD2-FC11-4364-AD7B-1BB5211B75AC}" type="slidenum">
              <a:rPr lang="en-US" smtClean="0"/>
              <a:t>‹#›</a:t>
            </a:fld>
            <a:endParaRPr lang="en-US"/>
          </a:p>
        </p:txBody>
      </p:sp>
    </p:spTree>
    <p:extLst>
      <p:ext uri="{BB962C8B-B14F-4D97-AF65-F5344CB8AC3E}">
        <p14:creationId xmlns:p14="http://schemas.microsoft.com/office/powerpoint/2010/main" val="27789261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8C0FB57-4419-4AAA-A486-F30CEA242F3E}" type="datetimeFigureOut">
              <a:rPr lang="en-US" smtClean="0"/>
              <a:pPr/>
              <a:t>3/13/2015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528FEF1-1DE8-4942-A5E6-CB5B20512E1A}" type="slidenum">
              <a:rPr lang="en-US" smtClean="0"/>
              <a:pPr/>
              <a:t>‹#›</a:t>
            </a:fld>
            <a:endParaRPr lang="en-US"/>
          </a:p>
        </p:txBody>
      </p:sp>
    </p:spTree>
    <p:extLst>
      <p:ext uri="{BB962C8B-B14F-4D97-AF65-F5344CB8AC3E}">
        <p14:creationId xmlns:p14="http://schemas.microsoft.com/office/powerpoint/2010/main" val="1094315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528FEF1-1DE8-4942-A5E6-CB5B20512E1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528FEF1-1DE8-4942-A5E6-CB5B20512E1A}"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528FEF1-1DE8-4942-A5E6-CB5B20512E1A}"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528FEF1-1DE8-4942-A5E6-CB5B20512E1A}"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528FEF1-1DE8-4942-A5E6-CB5B20512E1A}"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528FEF1-1DE8-4942-A5E6-CB5B20512E1A}"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528FEF1-1DE8-4942-A5E6-CB5B20512E1A}"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528FEF1-1DE8-4942-A5E6-CB5B20512E1A}" type="slidenum">
              <a:rPr lang="en-US" smtClean="0"/>
              <a:pPr/>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528FEF1-1DE8-4942-A5E6-CB5B20512E1A}" type="slidenum">
              <a:rPr lang="en-US" smtClean="0"/>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528FEF1-1DE8-4942-A5E6-CB5B20512E1A}" type="slidenum">
              <a:rPr lang="en-US" smtClean="0"/>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528FEF1-1DE8-4942-A5E6-CB5B20512E1A}" type="slidenum">
              <a:rPr lang="en-US" smtClean="0"/>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528FEF1-1DE8-4942-A5E6-CB5B20512E1A}" type="slidenum">
              <a:rPr lang="en-US" smtClean="0"/>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528FEF1-1DE8-4942-A5E6-CB5B20512E1A}" type="slidenum">
              <a:rPr lang="en-US" smtClean="0"/>
              <a:pPr/>
              <a:t>22</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528FEF1-1DE8-4942-A5E6-CB5B20512E1A}"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02C2CEF3-1151-4DE4-B304-340C7B1C9F3D}" type="datetimeFigureOut">
              <a:rPr lang="en-US" smtClean="0"/>
              <a:pPr/>
              <a:t>3/13/2015</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FDA8E72F-1E5B-4C1D-8B76-CAA590848EC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02C2CEF3-1151-4DE4-B304-340C7B1C9F3D}" type="datetimeFigureOut">
              <a:rPr lang="en-US" smtClean="0"/>
              <a:pPr/>
              <a:t>3/13/2015</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FDA8E72F-1E5B-4C1D-8B76-CAA590848EC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02C2CEF3-1151-4DE4-B304-340C7B1C9F3D}" type="datetimeFigureOut">
              <a:rPr lang="en-US" smtClean="0"/>
              <a:pPr/>
              <a:t>3/13/2015</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FDA8E72F-1E5B-4C1D-8B76-CAA590848EC6}"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02C2CEF3-1151-4DE4-B304-340C7B1C9F3D}" type="datetimeFigureOut">
              <a:rPr lang="en-US" smtClean="0"/>
              <a:pPr/>
              <a:t>3/13/2015</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FDA8E72F-1E5B-4C1D-8B76-CAA590848EC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02C2CEF3-1151-4DE4-B304-340C7B1C9F3D}" type="datetimeFigureOut">
              <a:rPr lang="en-US" smtClean="0"/>
              <a:pPr/>
              <a:t>3/13/2015</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FDA8E72F-1E5B-4C1D-8B76-CAA590848EC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2C2CEF3-1151-4DE4-B304-340C7B1C9F3D}" type="datetimeFigureOut">
              <a:rPr lang="en-US" smtClean="0"/>
              <a:pPr/>
              <a:t>3/13/2015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A8E72F-1E5B-4C1D-8B76-CAA590848EC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02C2CEF3-1151-4DE4-B304-340C7B1C9F3D}" type="datetimeFigureOut">
              <a:rPr lang="en-US" smtClean="0"/>
              <a:pPr/>
              <a:t>3/13/2015</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FDA8E72F-1E5B-4C1D-8B76-CAA590848EC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02C2CEF3-1151-4DE4-B304-340C7B1C9F3D}" type="datetimeFigureOut">
              <a:rPr lang="en-US" smtClean="0"/>
              <a:pPr/>
              <a:t>3/13/2015</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FDA8E72F-1E5B-4C1D-8B76-CAA590848EC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02C2CEF3-1151-4DE4-B304-340C7B1C9F3D}" type="datetimeFigureOut">
              <a:rPr lang="en-US" smtClean="0"/>
              <a:pPr/>
              <a:t>3/13/2015</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FDA8E72F-1E5B-4C1D-8B76-CAA590848EC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C2CEF3-1151-4DE4-B304-340C7B1C9F3D}" type="datetimeFigureOut">
              <a:rPr lang="en-US" smtClean="0"/>
              <a:pPr/>
              <a:t>3/13/2015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8E72F-1E5B-4C1D-8B76-CAA590848EC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C2CEF3-1151-4DE4-B304-340C7B1C9F3D}" type="datetimeFigureOut">
              <a:rPr lang="en-US" smtClean="0"/>
              <a:pPr/>
              <a:t>3/13/2015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8E72F-1E5B-4C1D-8B76-CAA590848EC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02C2CEF3-1151-4DE4-B304-340C7B1C9F3D}" type="datetimeFigureOut">
              <a:rPr lang="en-US" smtClean="0"/>
              <a:pPr/>
              <a:t>3/13/2015</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FDA8E72F-1E5B-4C1D-8B76-CAA590848EC6}"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oclc.org/research/events/2011-06-08.ht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solidFill>
                  <a:srgbClr val="000000"/>
                </a:solidFill>
                <a:effectLst/>
                <a:latin typeface="Calibri"/>
                <a:ea typeface="Times New Roman"/>
                <a:cs typeface="Times New Roman"/>
              </a:rPr>
              <a:t>Keeping the Library Relevant as a Learning Center</a:t>
            </a:r>
            <a:endParaRPr lang="en-US" dirty="0"/>
          </a:p>
        </p:txBody>
      </p:sp>
      <p:sp>
        <p:nvSpPr>
          <p:cNvPr id="3" name="Subtitle 2"/>
          <p:cNvSpPr>
            <a:spLocks noGrp="1"/>
          </p:cNvSpPr>
          <p:nvPr>
            <p:ph type="subTitle" idx="1"/>
          </p:nvPr>
        </p:nvSpPr>
        <p:spPr>
          <a:xfrm>
            <a:off x="540544" y="2250280"/>
            <a:ext cx="8062912" cy="2397920"/>
          </a:xfrm>
        </p:spPr>
        <p:txBody>
          <a:bodyPr>
            <a:normAutofit fontScale="92500" lnSpcReduction="10000"/>
          </a:bodyPr>
          <a:lstStyle/>
          <a:p>
            <a:r>
              <a:rPr lang="en-US" dirty="0" smtClean="0"/>
              <a:t>NCCCLA 2015</a:t>
            </a:r>
          </a:p>
          <a:p>
            <a:r>
              <a:rPr lang="en-US" dirty="0" smtClean="0"/>
              <a:t>Wake Tech Community College</a:t>
            </a:r>
          </a:p>
          <a:p>
            <a:r>
              <a:rPr lang="en-US" dirty="0" smtClean="0"/>
              <a:t>March 16, 2015</a:t>
            </a:r>
          </a:p>
          <a:p>
            <a:r>
              <a:rPr lang="en-US" dirty="0" smtClean="0"/>
              <a:t>Michael </a:t>
            </a:r>
            <a:r>
              <a:rPr lang="en-US" dirty="0" err="1" smtClean="0"/>
              <a:t>Crumpton</a:t>
            </a:r>
            <a:endParaRPr lang="en-US" dirty="0" smtClean="0"/>
          </a:p>
          <a:p>
            <a:r>
              <a:rPr lang="en-US" dirty="0" smtClean="0"/>
              <a:t>Nora Bird</a:t>
            </a:r>
          </a:p>
          <a:p>
            <a:r>
              <a:rPr lang="en-US" dirty="0" smtClean="0"/>
              <a:t>University of North Carolina at Greensboro</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a Librarian?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06724" y="1882775"/>
            <a:ext cx="5730551" cy="4572000"/>
          </a:xfrm>
        </p:spPr>
      </p:pic>
    </p:spTree>
    <p:extLst>
      <p:ext uri="{BB962C8B-B14F-4D97-AF65-F5344CB8AC3E}">
        <p14:creationId xmlns:p14="http://schemas.microsoft.com/office/powerpoint/2010/main" val="1310220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does CHANGE mean?</a:t>
            </a:r>
            <a:endParaRPr lang="en-US" dirty="0"/>
          </a:p>
        </p:txBody>
      </p:sp>
      <p:sp>
        <p:nvSpPr>
          <p:cNvPr id="3" name="Content Placeholder 2"/>
          <p:cNvSpPr>
            <a:spLocks noGrp="1"/>
          </p:cNvSpPr>
          <p:nvPr>
            <p:ph idx="1"/>
          </p:nvPr>
        </p:nvSpPr>
        <p:spPr/>
        <p:txBody>
          <a:bodyPr/>
          <a:lstStyle/>
          <a:p>
            <a:r>
              <a:rPr lang="en-US" dirty="0" smtClean="0"/>
              <a:t>The Process of Becoming </a:t>
            </a:r>
            <a:r>
              <a:rPr lang="en-US" dirty="0" smtClean="0"/>
              <a:t>Different</a:t>
            </a:r>
          </a:p>
          <a:p>
            <a:endParaRPr lang="en-US" dirty="0" smtClean="0"/>
          </a:p>
          <a:p>
            <a:r>
              <a:rPr lang="en-US" dirty="0" smtClean="0"/>
              <a:t>To Transform or Convert </a:t>
            </a:r>
            <a:endParaRPr lang="en-US" dirty="0" smtClean="0"/>
          </a:p>
          <a:p>
            <a:endParaRPr lang="en-US" dirty="0" smtClean="0"/>
          </a:p>
          <a:p>
            <a:r>
              <a:rPr lang="en-US" dirty="0" smtClean="0"/>
              <a:t>A Transformation or Modification; Alteration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l="-555" t="9778" r="37778" b="12000"/>
          <a:stretch>
            <a:fillRect/>
          </a:stretch>
        </p:blipFill>
        <p:spPr bwMode="auto">
          <a:xfrm>
            <a:off x="266700" y="0"/>
            <a:ext cx="8610600" cy="67056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50-reason-notto2.jpg"/>
          <p:cNvPicPr>
            <a:picLocks noChangeAspect="1"/>
          </p:cNvPicPr>
          <p:nvPr/>
        </p:nvPicPr>
        <p:blipFill>
          <a:blip r:embed="rId3" cstate="print"/>
          <a:stretch>
            <a:fillRect/>
          </a:stretch>
        </p:blipFill>
        <p:spPr>
          <a:xfrm>
            <a:off x="1899223" y="0"/>
            <a:ext cx="5345553"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Top Ten Academic Issues</a:t>
            </a:r>
            <a:endParaRPr lang="en-US" dirty="0"/>
          </a:p>
        </p:txBody>
      </p:sp>
      <p:sp>
        <p:nvSpPr>
          <p:cNvPr id="3" name="Content Placeholder 2"/>
          <p:cNvSpPr>
            <a:spLocks noGrp="1"/>
          </p:cNvSpPr>
          <p:nvPr>
            <p:ph idx="1"/>
          </p:nvPr>
        </p:nvSpPr>
        <p:spPr/>
        <p:txBody>
          <a:bodyPr/>
          <a:lstStyle/>
          <a:p>
            <a:r>
              <a:rPr lang="en-US" dirty="0" smtClean="0"/>
              <a:t>Alternative higher education choices</a:t>
            </a:r>
          </a:p>
          <a:p>
            <a:r>
              <a:rPr lang="en-US" dirty="0" smtClean="0"/>
              <a:t>Shifting staff</a:t>
            </a:r>
          </a:p>
          <a:p>
            <a:r>
              <a:rPr lang="en-US" dirty="0" smtClean="0"/>
              <a:t>ACRL Information Literacy Framework</a:t>
            </a:r>
          </a:p>
          <a:p>
            <a:r>
              <a:rPr lang="en-US" dirty="0" smtClean="0"/>
              <a:t>Transition to Openness</a:t>
            </a:r>
          </a:p>
          <a:p>
            <a:r>
              <a:rPr lang="en-US" dirty="0" smtClean="0"/>
              <a:t>Digital education</a:t>
            </a:r>
          </a:p>
          <a:p>
            <a:r>
              <a:rPr lang="en-US" dirty="0" err="1" smtClean="0"/>
              <a:t>Ebooks</a:t>
            </a:r>
            <a:endParaRPr lang="en-US" dirty="0" smtClean="0"/>
          </a:p>
          <a:p>
            <a:r>
              <a:rPr lang="en-US" dirty="0" smtClean="0"/>
              <a:t>Student data</a:t>
            </a:r>
          </a:p>
          <a:p>
            <a:r>
              <a:rPr lang="en-US" dirty="0" smtClean="0"/>
              <a:t>Leadership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400" y="4191000"/>
            <a:ext cx="2260203" cy="2260203"/>
          </a:xfrm>
          <a:prstGeom prst="rect">
            <a:avLst/>
          </a:prstGeom>
        </p:spPr>
      </p:pic>
    </p:spTree>
    <p:extLst>
      <p:ext uri="{BB962C8B-B14F-4D97-AF65-F5344CB8AC3E}">
        <p14:creationId xmlns:p14="http://schemas.microsoft.com/office/powerpoint/2010/main" val="4260298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ROI/Community Support</a:t>
            </a:r>
            <a:endParaRPr lang="en-US" dirty="0"/>
          </a:p>
        </p:txBody>
      </p:sp>
      <p:sp>
        <p:nvSpPr>
          <p:cNvPr id="5" name="Content Placeholder 4"/>
          <p:cNvSpPr>
            <a:spLocks noGrp="1"/>
          </p:cNvSpPr>
          <p:nvPr>
            <p:ph sz="half" idx="1"/>
          </p:nvPr>
        </p:nvSpPr>
        <p:spPr/>
        <p:txBody>
          <a:bodyPr/>
          <a:lstStyle/>
          <a:p>
            <a:r>
              <a:rPr lang="en-US" dirty="0" smtClean="0"/>
              <a:t>Can an academic library properly demonstrate return on investment?</a:t>
            </a:r>
          </a:p>
          <a:p>
            <a:r>
              <a:rPr lang="en-US" dirty="0" smtClean="0"/>
              <a:t>Lib-value project</a:t>
            </a:r>
            <a:endParaRPr lang="en-US" dirty="0"/>
          </a:p>
        </p:txBody>
      </p:sp>
      <p:sp>
        <p:nvSpPr>
          <p:cNvPr id="6" name="Content Placeholder 5"/>
          <p:cNvSpPr>
            <a:spLocks noGrp="1"/>
          </p:cNvSpPr>
          <p:nvPr>
            <p:ph sz="half" idx="2"/>
          </p:nvPr>
        </p:nvSpPr>
        <p:spPr/>
        <p:txBody>
          <a:bodyPr/>
          <a:lstStyle/>
          <a:p>
            <a:r>
              <a:rPr lang="en-US" dirty="0" smtClean="0"/>
              <a:t>Future of the library task force</a:t>
            </a:r>
          </a:p>
          <a:p>
            <a:pPr lvl="1"/>
            <a:r>
              <a:rPr lang="en-US" dirty="0" smtClean="0"/>
              <a:t>Focus on literacy</a:t>
            </a:r>
          </a:p>
          <a:p>
            <a:pPr lvl="1"/>
            <a:r>
              <a:rPr lang="en-US" dirty="0" smtClean="0"/>
              <a:t>Fundraising</a:t>
            </a:r>
          </a:p>
          <a:p>
            <a:pPr lvl="1"/>
            <a:r>
              <a:rPr lang="en-US" dirty="0" smtClean="0"/>
              <a:t>Volunteers</a:t>
            </a:r>
          </a:p>
          <a:p>
            <a:pPr lvl="1"/>
            <a:r>
              <a:rPr lang="en-US" dirty="0" smtClean="0"/>
              <a:t>Measure impact</a:t>
            </a:r>
            <a:endParaRPr lang="en-US" dirty="0"/>
          </a:p>
        </p:txBody>
      </p:sp>
      <p:pic>
        <p:nvPicPr>
          <p:cNvPr id="7" name="Picture 6" descr="Lib-Value_StatQual_3-sm.jpg"/>
          <p:cNvPicPr>
            <a:picLocks noChangeAspect="1"/>
          </p:cNvPicPr>
          <p:nvPr/>
        </p:nvPicPr>
        <p:blipFill>
          <a:blip r:embed="rId3" cstate="print"/>
          <a:stretch>
            <a:fillRect/>
          </a:stretch>
        </p:blipFill>
        <p:spPr>
          <a:xfrm>
            <a:off x="609600" y="4724400"/>
            <a:ext cx="4286250" cy="115252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tlas of New Librarianship.jpg"/>
          <p:cNvPicPr>
            <a:picLocks noGrp="1" noChangeAspect="1"/>
          </p:cNvPicPr>
          <p:nvPr>
            <p:ph idx="4294967295"/>
          </p:nvPr>
        </p:nvPicPr>
        <p:blipFill>
          <a:blip r:embed="rId3" cstate="print"/>
          <a:stretch>
            <a:fillRect/>
          </a:stretch>
        </p:blipFill>
        <p:spPr>
          <a:xfrm>
            <a:off x="1749954" y="550275"/>
            <a:ext cx="5641446" cy="5621925"/>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Lankes</a:t>
            </a:r>
            <a:r>
              <a:rPr lang="en-US" dirty="0" smtClean="0"/>
              <a:t>’ Fundamental Point</a:t>
            </a:r>
            <a:endParaRPr lang="en-US" dirty="0"/>
          </a:p>
        </p:txBody>
      </p:sp>
      <p:pic>
        <p:nvPicPr>
          <p:cNvPr id="4" name="Content Placeholder 3" descr="Atlas point.png"/>
          <p:cNvPicPr>
            <a:picLocks noGrp="1" noChangeAspect="1"/>
          </p:cNvPicPr>
          <p:nvPr>
            <p:ph idx="1"/>
          </p:nvPr>
        </p:nvPicPr>
        <p:blipFill>
          <a:blip r:embed="rId3" cstate="print"/>
          <a:stretch>
            <a:fillRect/>
          </a:stretch>
        </p:blipFill>
        <p:spPr>
          <a:xfrm>
            <a:off x="1130730" y="2397346"/>
            <a:ext cx="6882540" cy="3542857"/>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Radical Conversations</a:t>
            </a:r>
            <a:endParaRPr lang="en-US" dirty="0"/>
          </a:p>
        </p:txBody>
      </p:sp>
      <p:sp>
        <p:nvSpPr>
          <p:cNvPr id="3" name="Content Placeholder 2"/>
          <p:cNvSpPr>
            <a:spLocks noGrp="1"/>
          </p:cNvSpPr>
          <p:nvPr>
            <p:ph idx="1"/>
          </p:nvPr>
        </p:nvSpPr>
        <p:spPr/>
        <p:txBody>
          <a:bodyPr/>
          <a:lstStyle/>
          <a:p>
            <a:r>
              <a:rPr lang="en-US" dirty="0" smtClean="0"/>
              <a:t>Programming that promotes and transforms student learning</a:t>
            </a:r>
          </a:p>
          <a:p>
            <a:r>
              <a:rPr lang="en-US" dirty="0" smtClean="0"/>
              <a:t>Libraries create, are special, not testing centers or supreme authority</a:t>
            </a:r>
          </a:p>
          <a:p>
            <a:r>
              <a:rPr lang="en-US" dirty="0" smtClean="0"/>
              <a:t>Demonstrating conversations with community and value gained </a:t>
            </a:r>
          </a:p>
          <a:p>
            <a:r>
              <a:rPr lang="en-US" dirty="0" smtClean="0"/>
              <a:t>Focus on knowledge</a:t>
            </a:r>
          </a:p>
          <a:p>
            <a:r>
              <a:rPr lang="en-US" dirty="0" smtClean="0"/>
              <a:t>Tell stories of impact with students and community</a:t>
            </a:r>
            <a:endParaRPr lang="en-US" dirty="0"/>
          </a:p>
        </p:txBody>
      </p:sp>
    </p:spTree>
    <p:extLst>
      <p:ext uri="{BB962C8B-B14F-4D97-AF65-F5344CB8AC3E}">
        <p14:creationId xmlns:p14="http://schemas.microsoft.com/office/powerpoint/2010/main" val="392312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092" t="9931" r="65058"/>
          <a:stretch/>
        </p:blipFill>
        <p:spPr bwMode="auto">
          <a:xfrm>
            <a:off x="2438400" y="241738"/>
            <a:ext cx="4431105" cy="6616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3545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Changing Roles</a:t>
            </a:r>
            <a:endParaRPr lang="en-US" dirty="0"/>
          </a:p>
        </p:txBody>
      </p:sp>
      <p:sp>
        <p:nvSpPr>
          <p:cNvPr id="5" name="Content Placeholder 4"/>
          <p:cNvSpPr>
            <a:spLocks noGrp="1"/>
          </p:cNvSpPr>
          <p:nvPr>
            <p:ph sz="half" idx="1"/>
          </p:nvPr>
        </p:nvSpPr>
        <p:spPr/>
        <p:txBody>
          <a:bodyPr/>
          <a:lstStyle/>
          <a:p>
            <a:r>
              <a:rPr lang="en-US" dirty="0" smtClean="0"/>
              <a:t>Gatekeeper of culture</a:t>
            </a:r>
            <a:endParaRPr lang="en-US" dirty="0"/>
          </a:p>
        </p:txBody>
      </p:sp>
      <p:sp>
        <p:nvSpPr>
          <p:cNvPr id="6" name="Content Placeholder 5"/>
          <p:cNvSpPr>
            <a:spLocks noGrp="1"/>
          </p:cNvSpPr>
          <p:nvPr>
            <p:ph sz="half" idx="2"/>
          </p:nvPr>
        </p:nvSpPr>
        <p:spPr>
          <a:xfrm>
            <a:off x="5486400" y="1722437"/>
            <a:ext cx="3200400" cy="4525963"/>
          </a:xfrm>
        </p:spPr>
        <p:txBody>
          <a:bodyPr/>
          <a:lstStyle/>
          <a:p>
            <a:r>
              <a:rPr lang="en-US" dirty="0" smtClean="0"/>
              <a:t>Facilitating conversations that foster knowledge construction </a:t>
            </a:r>
            <a:endParaRPr lang="en-US" dirty="0"/>
          </a:p>
        </p:txBody>
      </p:sp>
      <p:pic>
        <p:nvPicPr>
          <p:cNvPr id="7" name="Picture 6" descr="3fieldsKnowledge.jpg"/>
          <p:cNvPicPr>
            <a:picLocks noChangeAspect="1"/>
          </p:cNvPicPr>
          <p:nvPr/>
        </p:nvPicPr>
        <p:blipFill>
          <a:blip r:embed="rId3" cstate="print"/>
          <a:stretch>
            <a:fillRect/>
          </a:stretch>
        </p:blipFill>
        <p:spPr>
          <a:xfrm>
            <a:off x="381000" y="2895600"/>
            <a:ext cx="5029200" cy="35433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Seth </a:t>
            </a:r>
            <a:r>
              <a:rPr lang="en-US" dirty="0" err="1" smtClean="0"/>
              <a:t>Godin</a:t>
            </a:r>
            <a:endParaRPr lang="en-US" dirty="0"/>
          </a:p>
        </p:txBody>
      </p:sp>
      <p:sp>
        <p:nvSpPr>
          <p:cNvPr id="3" name="Content Placeholder 2"/>
          <p:cNvSpPr>
            <a:spLocks noGrp="1"/>
          </p:cNvSpPr>
          <p:nvPr>
            <p:ph idx="1"/>
          </p:nvPr>
        </p:nvSpPr>
        <p:spPr/>
        <p:txBody>
          <a:bodyPr/>
          <a:lstStyle/>
          <a:p>
            <a:r>
              <a:rPr lang="en-US" dirty="0" smtClean="0"/>
              <a:t>Seth’s Blog:  The Future of the Library</a:t>
            </a:r>
          </a:p>
          <a:p>
            <a:endParaRPr lang="en-US" dirty="0" smtClean="0"/>
          </a:p>
          <a:p>
            <a:pPr>
              <a:buNone/>
            </a:pPr>
            <a:endParaRPr lang="en-US" dirty="0" smtClean="0"/>
          </a:p>
          <a:p>
            <a:r>
              <a:rPr lang="en-US" i="1" dirty="0" smtClean="0"/>
              <a:t>Seth’s proposal for economic shortfalls:  “train people to take intellectual initiative” to find and connect to information already out there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Pivot Points for Change</a:t>
            </a:r>
            <a:endParaRPr lang="en-US" dirty="0"/>
          </a:p>
        </p:txBody>
      </p:sp>
      <p:sp>
        <p:nvSpPr>
          <p:cNvPr id="3" name="Content Placeholder 2"/>
          <p:cNvSpPr>
            <a:spLocks noGrp="1"/>
          </p:cNvSpPr>
          <p:nvPr>
            <p:ph idx="1"/>
          </p:nvPr>
        </p:nvSpPr>
        <p:spPr/>
        <p:txBody>
          <a:bodyPr/>
          <a:lstStyle/>
          <a:p>
            <a:r>
              <a:rPr lang="en-US" dirty="0" smtClean="0"/>
              <a:t>Keep the machines in your factory but change what they make</a:t>
            </a:r>
          </a:p>
          <a:p>
            <a:r>
              <a:rPr lang="en-US" dirty="0" smtClean="0"/>
              <a:t>Keep your customers but change what you sell</a:t>
            </a:r>
          </a:p>
          <a:p>
            <a:r>
              <a:rPr lang="en-US" dirty="0" smtClean="0"/>
              <a:t>Keep your staff but change what you do</a:t>
            </a:r>
          </a:p>
          <a:p>
            <a:r>
              <a:rPr lang="en-US" dirty="0" smtClean="0"/>
              <a:t>Keep your mission but change your scale</a:t>
            </a:r>
          </a:p>
          <a:p>
            <a:r>
              <a:rPr lang="en-US" dirty="0" smtClean="0"/>
              <a:t>Keep your technology but use it to do something different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urvey graph.jpg"/>
          <p:cNvPicPr>
            <a:picLocks noGrp="1" noChangeAspect="1"/>
          </p:cNvPicPr>
          <p:nvPr>
            <p:ph idx="4294967295"/>
          </p:nvPr>
        </p:nvPicPr>
        <p:blipFill>
          <a:blip r:embed="rId3" cstate="print"/>
          <a:stretch>
            <a:fillRect/>
          </a:stretch>
        </p:blipFill>
        <p:spPr>
          <a:xfrm>
            <a:off x="1524000" y="0"/>
            <a:ext cx="5715000" cy="6858000"/>
          </a:xfrm>
        </p:spPr>
      </p:pic>
      <p:sp>
        <p:nvSpPr>
          <p:cNvPr id="5" name="Oval 4"/>
          <p:cNvSpPr/>
          <p:nvPr/>
        </p:nvSpPr>
        <p:spPr>
          <a:xfrm>
            <a:off x="4114800" y="2133600"/>
            <a:ext cx="3200400" cy="1371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914400" y="41910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Culture of Accountability</a:t>
            </a:r>
            <a:endParaRPr lang="en-US" dirty="0"/>
          </a:p>
        </p:txBody>
      </p:sp>
      <p:sp>
        <p:nvSpPr>
          <p:cNvPr id="3" name="Content Placeholder 2"/>
          <p:cNvSpPr>
            <a:spLocks noGrp="1"/>
          </p:cNvSpPr>
          <p:nvPr>
            <p:ph idx="1"/>
          </p:nvPr>
        </p:nvSpPr>
        <p:spPr/>
        <p:txBody>
          <a:bodyPr/>
          <a:lstStyle/>
          <a:p>
            <a:r>
              <a:rPr lang="en-US" dirty="0" smtClean="0"/>
              <a:t>From “Change the Culture, Change the Game”, Connors &amp; Smith</a:t>
            </a:r>
          </a:p>
          <a:p>
            <a:pPr lvl="1"/>
            <a:r>
              <a:rPr lang="en-US" dirty="0" smtClean="0"/>
              <a:t>Leaders must create needed culture</a:t>
            </a:r>
          </a:p>
          <a:p>
            <a:pPr lvl="2"/>
            <a:r>
              <a:rPr lang="en-US" dirty="0" smtClean="0"/>
              <a:t>Must have a direction/goals</a:t>
            </a:r>
          </a:p>
          <a:p>
            <a:pPr lvl="1"/>
            <a:r>
              <a:rPr lang="en-US" dirty="0" smtClean="0"/>
              <a:t>It’s the culture that produces the results</a:t>
            </a:r>
          </a:p>
          <a:p>
            <a:pPr lvl="2"/>
            <a:r>
              <a:rPr lang="en-US" dirty="0" smtClean="0"/>
              <a:t>If the culture doesn’t change nothing will</a:t>
            </a:r>
          </a:p>
          <a:p>
            <a:pPr lvl="1"/>
            <a:r>
              <a:rPr lang="en-US" dirty="0" smtClean="0"/>
              <a:t>Accountability is the key</a:t>
            </a:r>
          </a:p>
          <a:p>
            <a:pPr lvl="2"/>
            <a:r>
              <a:rPr lang="en-US" dirty="0" smtClean="0"/>
              <a:t>At multiple levels</a:t>
            </a:r>
          </a:p>
          <a:p>
            <a:pPr lvl="1"/>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causes Conflict?</a:t>
            </a:r>
            <a:endParaRPr lang="en-US" dirty="0"/>
          </a:p>
        </p:txBody>
      </p:sp>
      <p:sp>
        <p:nvSpPr>
          <p:cNvPr id="3" name="Text Placeholder 2"/>
          <p:cNvSpPr>
            <a:spLocks noGrp="1"/>
          </p:cNvSpPr>
          <p:nvPr>
            <p:ph type="body" idx="1"/>
          </p:nvPr>
        </p:nvSpPr>
        <p:spPr/>
        <p:txBody>
          <a:bodyPr/>
          <a:lstStyle/>
          <a:p>
            <a:r>
              <a:rPr lang="en-US" dirty="0" smtClean="0"/>
              <a:t>Issues </a:t>
            </a:r>
          </a:p>
        </p:txBody>
      </p:sp>
      <p:sp>
        <p:nvSpPr>
          <p:cNvPr id="4" name="Text Placeholder 3"/>
          <p:cNvSpPr>
            <a:spLocks noGrp="1"/>
          </p:cNvSpPr>
          <p:nvPr>
            <p:ph type="body" sz="half" idx="3"/>
          </p:nvPr>
        </p:nvSpPr>
        <p:spPr/>
        <p:txBody>
          <a:bodyPr/>
          <a:lstStyle/>
          <a:p>
            <a:r>
              <a:rPr lang="en-US" dirty="0" smtClean="0"/>
              <a:t>How to resolve</a:t>
            </a:r>
            <a:endParaRPr lang="en-US" dirty="0"/>
          </a:p>
        </p:txBody>
      </p:sp>
      <p:sp>
        <p:nvSpPr>
          <p:cNvPr id="5" name="Content Placeholder 4"/>
          <p:cNvSpPr>
            <a:spLocks noGrp="1"/>
          </p:cNvSpPr>
          <p:nvPr>
            <p:ph sz="quarter" idx="2"/>
          </p:nvPr>
        </p:nvSpPr>
        <p:spPr/>
        <p:txBody>
          <a:bodyPr/>
          <a:lstStyle/>
          <a:p>
            <a:r>
              <a:rPr lang="en-US" dirty="0" smtClean="0"/>
              <a:t>Print vs. electronic</a:t>
            </a:r>
          </a:p>
          <a:p>
            <a:pPr lvl="1"/>
            <a:r>
              <a:rPr lang="en-US" dirty="0" smtClean="0"/>
              <a:t>Who manages?</a:t>
            </a:r>
          </a:p>
          <a:p>
            <a:pPr lvl="1"/>
            <a:r>
              <a:rPr lang="en-US" dirty="0" smtClean="0"/>
              <a:t>Who is engaged?</a:t>
            </a:r>
          </a:p>
          <a:p>
            <a:r>
              <a:rPr lang="en-US" dirty="0" smtClean="0"/>
              <a:t>Administrators vs. faculty</a:t>
            </a:r>
          </a:p>
          <a:p>
            <a:pPr lvl="1"/>
            <a:r>
              <a:rPr lang="en-US" dirty="0" smtClean="0"/>
              <a:t>Costs vs. format of use</a:t>
            </a:r>
          </a:p>
          <a:p>
            <a:pPr lvl="1"/>
            <a:r>
              <a:rPr lang="en-US" dirty="0" smtClean="0"/>
              <a:t>Who advocates for what?</a:t>
            </a:r>
            <a:endParaRPr lang="en-US" dirty="0"/>
          </a:p>
        </p:txBody>
      </p:sp>
      <p:pic>
        <p:nvPicPr>
          <p:cNvPr id="7" name="Content Placeholder 6"/>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2133600" y="3276600"/>
            <a:ext cx="6779939" cy="2438399"/>
          </a:xfrm>
        </p:spPr>
      </p:pic>
    </p:spTree>
    <p:extLst>
      <p:ext uri="{BB962C8B-B14F-4D97-AF65-F5344CB8AC3E}">
        <p14:creationId xmlns:p14="http://schemas.microsoft.com/office/powerpoint/2010/main" val="1187667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Areas of Conflict</a:t>
            </a:r>
            <a:endParaRPr lang="en-US" dirty="0"/>
          </a:p>
        </p:txBody>
      </p:sp>
      <p:sp>
        <p:nvSpPr>
          <p:cNvPr id="3" name="Content Placeholder 2"/>
          <p:cNvSpPr>
            <a:spLocks noGrp="1"/>
          </p:cNvSpPr>
          <p:nvPr>
            <p:ph idx="1"/>
          </p:nvPr>
        </p:nvSpPr>
        <p:spPr/>
        <p:txBody>
          <a:bodyPr/>
          <a:lstStyle/>
          <a:p>
            <a:r>
              <a:rPr lang="en-US" dirty="0" smtClean="0"/>
              <a:t>Growing pains</a:t>
            </a:r>
          </a:p>
          <a:p>
            <a:r>
              <a:rPr lang="en-US" dirty="0" smtClean="0"/>
              <a:t>Information overload</a:t>
            </a:r>
          </a:p>
          <a:p>
            <a:pPr lvl="1"/>
            <a:r>
              <a:rPr lang="en-US" dirty="0" smtClean="0"/>
              <a:t>Who to manage and curate?</a:t>
            </a:r>
          </a:p>
          <a:p>
            <a:r>
              <a:rPr lang="en-US" dirty="0" smtClean="0"/>
              <a:t>Administrative vs. faculty (POV)</a:t>
            </a:r>
          </a:p>
          <a:p>
            <a:r>
              <a:rPr lang="en-US" dirty="0" smtClean="0"/>
              <a:t>Leadership perspective</a:t>
            </a:r>
          </a:p>
          <a:p>
            <a:endParaRPr lang="en-US" dirty="0"/>
          </a:p>
        </p:txBody>
      </p:sp>
    </p:spTree>
    <p:extLst>
      <p:ext uri="{BB962C8B-B14F-4D97-AF65-F5344CB8AC3E}">
        <p14:creationId xmlns:p14="http://schemas.microsoft.com/office/powerpoint/2010/main" val="2473252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Academic Library Contributions to Student Success</a:t>
            </a:r>
            <a:endParaRPr lang="en-US" dirty="0"/>
          </a:p>
        </p:txBody>
      </p:sp>
      <p:sp>
        <p:nvSpPr>
          <p:cNvPr id="3" name="Content Placeholder 2"/>
          <p:cNvSpPr>
            <a:spLocks noGrp="1"/>
          </p:cNvSpPr>
          <p:nvPr>
            <p:ph idx="1"/>
          </p:nvPr>
        </p:nvSpPr>
        <p:spPr/>
        <p:txBody>
          <a:bodyPr/>
          <a:lstStyle/>
          <a:p>
            <a:r>
              <a:rPr lang="en-US" dirty="0" smtClean="0"/>
              <a:t>From Assessment in Action Projects</a:t>
            </a:r>
          </a:p>
          <a:p>
            <a:pPr lvl="1"/>
            <a:r>
              <a:rPr lang="en-US" dirty="0" smtClean="0"/>
              <a:t>Student confidence in research activities</a:t>
            </a:r>
          </a:p>
          <a:p>
            <a:pPr lvl="1"/>
            <a:r>
              <a:rPr lang="en-US" dirty="0" smtClean="0"/>
              <a:t>Contributes to retention and persistence</a:t>
            </a:r>
          </a:p>
          <a:p>
            <a:pPr lvl="1"/>
            <a:r>
              <a:rPr lang="en-US" dirty="0" smtClean="0"/>
              <a:t>Library instruction connected to higher grades</a:t>
            </a:r>
          </a:p>
          <a:p>
            <a:pPr lvl="1"/>
            <a:r>
              <a:rPr lang="en-US" dirty="0" smtClean="0"/>
              <a:t>Space fosters social and community academic works and activities</a:t>
            </a:r>
          </a:p>
          <a:p>
            <a:pPr lvl="1"/>
            <a:r>
              <a:rPr lang="en-US" dirty="0" smtClean="0"/>
              <a:t>Games/programming engage students and learning of IL skills</a:t>
            </a:r>
            <a:endParaRPr lang="en-US" dirty="0"/>
          </a:p>
        </p:txBody>
      </p:sp>
    </p:spTree>
    <p:extLst>
      <p:ext uri="{BB962C8B-B14F-4D97-AF65-F5344CB8AC3E}">
        <p14:creationId xmlns:p14="http://schemas.microsoft.com/office/powerpoint/2010/main" val="1105426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Cultivating Community</a:t>
            </a:r>
            <a:endParaRPr lang="en-US" dirty="0"/>
          </a:p>
        </p:txBody>
      </p:sp>
      <p:sp>
        <p:nvSpPr>
          <p:cNvPr id="3" name="Content Placeholder 2"/>
          <p:cNvSpPr>
            <a:spLocks noGrp="1"/>
          </p:cNvSpPr>
          <p:nvPr>
            <p:ph idx="1"/>
          </p:nvPr>
        </p:nvSpPr>
        <p:spPr/>
        <p:txBody>
          <a:bodyPr/>
          <a:lstStyle/>
          <a:p>
            <a:r>
              <a:rPr lang="en-US" dirty="0" smtClean="0"/>
              <a:t>Service learning</a:t>
            </a:r>
          </a:p>
          <a:p>
            <a:pPr lvl="1"/>
            <a:r>
              <a:rPr lang="en-US" dirty="0" smtClean="0"/>
              <a:t>Validation and motivation (confidence)</a:t>
            </a:r>
          </a:p>
          <a:p>
            <a:pPr lvl="1"/>
            <a:r>
              <a:rPr lang="en-US" dirty="0" smtClean="0"/>
              <a:t>Hands-on learning (practice)</a:t>
            </a:r>
          </a:p>
          <a:p>
            <a:pPr lvl="1"/>
            <a:r>
              <a:rPr lang="en-US" dirty="0" smtClean="0"/>
              <a:t>Career preparation</a:t>
            </a:r>
          </a:p>
          <a:p>
            <a:pPr lvl="1"/>
            <a:endParaRPr lang="en-US" dirty="0"/>
          </a:p>
          <a:p>
            <a:r>
              <a:rPr lang="en-US" dirty="0" smtClean="0"/>
              <a:t>Information literacy component</a:t>
            </a:r>
          </a:p>
          <a:p>
            <a:pPr lvl="1"/>
            <a:r>
              <a:rPr lang="en-US" dirty="0" smtClean="0"/>
              <a:t>Adds how and whys</a:t>
            </a:r>
          </a:p>
          <a:p>
            <a:pPr lvl="1"/>
            <a:r>
              <a:rPr lang="en-US" dirty="0" smtClean="0"/>
              <a:t>Helps explore research </a:t>
            </a:r>
            <a:r>
              <a:rPr lang="en-US" dirty="0" err="1" smtClean="0"/>
              <a:t>potiential</a:t>
            </a:r>
            <a:endParaRPr lang="en-US" dirty="0" smtClean="0"/>
          </a:p>
          <a:p>
            <a:pPr lvl="1"/>
            <a:endParaRPr lang="en-US" dirty="0"/>
          </a:p>
        </p:txBody>
      </p:sp>
    </p:spTree>
    <p:extLst>
      <p:ext uri="{BB962C8B-B14F-4D97-AF65-F5344CB8AC3E}">
        <p14:creationId xmlns:p14="http://schemas.microsoft.com/office/powerpoint/2010/main" val="1324898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066800"/>
            <a:ext cx="8534400" cy="4724400"/>
          </a:xfrm>
          <a:prstGeom prst="rect">
            <a:avLst/>
          </a:prstGeom>
        </p:spPr>
      </p:pic>
    </p:spTree>
    <p:extLst>
      <p:ext uri="{BB962C8B-B14F-4D97-AF65-F5344CB8AC3E}">
        <p14:creationId xmlns:p14="http://schemas.microsoft.com/office/powerpoint/2010/main" val="1180903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Suggestions</a:t>
            </a:r>
            <a:endParaRPr lang="en-US" dirty="0"/>
          </a:p>
        </p:txBody>
      </p:sp>
      <p:sp>
        <p:nvSpPr>
          <p:cNvPr id="3" name="Content Placeholder 2"/>
          <p:cNvSpPr>
            <a:spLocks noGrp="1"/>
          </p:cNvSpPr>
          <p:nvPr>
            <p:ph sz="half" idx="1"/>
          </p:nvPr>
        </p:nvSpPr>
        <p:spPr/>
        <p:txBody>
          <a:bodyPr/>
          <a:lstStyle/>
          <a:p>
            <a:r>
              <a:rPr lang="en-US" dirty="0" smtClean="0"/>
              <a:t>Be Nimble</a:t>
            </a:r>
          </a:p>
          <a:p>
            <a:r>
              <a:rPr lang="en-US" dirty="0" smtClean="0"/>
              <a:t>Be adaptable</a:t>
            </a:r>
          </a:p>
          <a:p>
            <a:r>
              <a:rPr lang="en-US" dirty="0" smtClean="0"/>
              <a:t>Know the values</a:t>
            </a:r>
          </a:p>
          <a:p>
            <a:r>
              <a:rPr lang="en-US" dirty="0" smtClean="0"/>
              <a:t>Have a plan</a:t>
            </a:r>
          </a:p>
          <a:p>
            <a:r>
              <a:rPr lang="en-US" dirty="0" smtClean="0"/>
              <a:t>Communicate </a:t>
            </a:r>
          </a:p>
          <a:p>
            <a:r>
              <a:rPr lang="en-US" dirty="0" smtClean="0"/>
              <a:t>Be visible</a:t>
            </a:r>
          </a:p>
          <a:p>
            <a:r>
              <a:rPr lang="en-US" dirty="0" smtClean="0"/>
              <a:t>Be transparent</a:t>
            </a:r>
          </a:p>
          <a:p>
            <a:r>
              <a:rPr lang="en-US" dirty="0" smtClean="0"/>
              <a:t>Be positive</a:t>
            </a:r>
            <a:endParaRPr lang="en-US" dirty="0"/>
          </a:p>
        </p:txBody>
      </p:sp>
      <p:pic>
        <p:nvPicPr>
          <p:cNvPr id="5" name="Content Placeholder 4" descr="the-future.jpg"/>
          <p:cNvPicPr>
            <a:picLocks noGrp="1" noChangeAspect="1"/>
          </p:cNvPicPr>
          <p:nvPr>
            <p:ph sz="half" idx="2"/>
          </p:nvPr>
        </p:nvPicPr>
        <p:blipFill>
          <a:blip r:embed="rId3" cstate="print"/>
          <a:stretch>
            <a:fillRect/>
          </a:stretch>
        </p:blipFill>
        <p:spPr>
          <a:xfrm>
            <a:off x="4648200" y="2372584"/>
            <a:ext cx="4038600" cy="3225669"/>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Community College Libraries: More Relevant than </a:t>
            </a:r>
            <a:r>
              <a:rPr lang="en-US" b="1" dirty="0" smtClean="0"/>
              <a:t>Ever</a:t>
            </a:r>
            <a:endParaRPr lang="en-US" dirty="0"/>
          </a:p>
        </p:txBody>
      </p:sp>
      <p:sp>
        <p:nvSpPr>
          <p:cNvPr id="3" name="Content Placeholder 2"/>
          <p:cNvSpPr>
            <a:spLocks noGrp="1"/>
          </p:cNvSpPr>
          <p:nvPr>
            <p:ph idx="1"/>
          </p:nvPr>
        </p:nvSpPr>
        <p:spPr/>
        <p:txBody>
          <a:bodyPr>
            <a:normAutofit fontScale="40000" lnSpcReduction="20000"/>
          </a:bodyPr>
          <a:lstStyle/>
          <a:p>
            <a:pPr marL="64008" indent="0">
              <a:buNone/>
            </a:pPr>
            <a:r>
              <a:rPr lang="en-US" b="1" dirty="0"/>
              <a:t>An ACRL e-Learning Online Course</a:t>
            </a:r>
            <a:br>
              <a:rPr lang="en-US" b="1" dirty="0"/>
            </a:br>
            <a:r>
              <a:rPr lang="en-US" b="1" dirty="0"/>
              <a:t>April 13-May 15, 2015</a:t>
            </a:r>
            <a:endParaRPr lang="en-US" dirty="0"/>
          </a:p>
          <a:p>
            <a:pPr marL="64008" indent="0">
              <a:buNone/>
            </a:pPr>
            <a:r>
              <a:rPr lang="en-US" b="1" dirty="0"/>
              <a:t>Description: </a:t>
            </a:r>
            <a:r>
              <a:rPr lang="en-US" dirty="0"/>
              <a:t>This five week course offers 1.5 hours each week on topics of interest to new and experienced community college librarians. The topics covered will be:      </a:t>
            </a:r>
          </a:p>
          <a:p>
            <a:r>
              <a:rPr lang="en-US" dirty="0"/>
              <a:t>Advocating for Your Library - Advocacy is often talked about as a political activity but it really means connecting with all constituents including faculty, staff, and students. The importance of relationship building through implementing a comprehensive advocacy plan will be </a:t>
            </a:r>
            <a:r>
              <a:rPr lang="en-US" dirty="0" smtClean="0"/>
              <a:t>discussed.</a:t>
            </a:r>
          </a:p>
          <a:p>
            <a:r>
              <a:rPr lang="en-US" dirty="0" smtClean="0"/>
              <a:t>Assessment </a:t>
            </a:r>
            <a:r>
              <a:rPr lang="en-US" dirty="0"/>
              <a:t>of Library Activities - One major part of successful advocacy is to be able to show how faculty, staff, and students are using the library. Types of assessment will be described and attendees will be asked to choose one or two that might be implemented in their own library. </a:t>
            </a:r>
            <a:endParaRPr lang="en-US" dirty="0" smtClean="0"/>
          </a:p>
          <a:p>
            <a:r>
              <a:rPr lang="en-US" dirty="0" smtClean="0"/>
              <a:t>Embedded </a:t>
            </a:r>
            <a:r>
              <a:rPr lang="en-US" dirty="0"/>
              <a:t>librarianship - There is a wide range of services that have been labeled with this heading. The presenters will cover how this service has been implemented in several libraries and ask the attendees to design a possible service for their situation. </a:t>
            </a:r>
            <a:endParaRPr lang="en-US" dirty="0" smtClean="0"/>
          </a:p>
          <a:p>
            <a:r>
              <a:rPr lang="en-US" dirty="0" smtClean="0"/>
              <a:t>Instructional </a:t>
            </a:r>
            <a:r>
              <a:rPr lang="en-US" dirty="0"/>
              <a:t>design - Many librarians were not taught how to teach. The presenters will cover general instructional design theory and attendees will try to revamp a particular class that they teach.  </a:t>
            </a:r>
            <a:endParaRPr lang="en-US" dirty="0" smtClean="0"/>
          </a:p>
          <a:p>
            <a:r>
              <a:rPr lang="en-US" dirty="0" smtClean="0"/>
              <a:t>Supervision </a:t>
            </a:r>
            <a:r>
              <a:rPr lang="en-US" dirty="0"/>
              <a:t>- Many first-time librarians are asked to supervise immediately when taking a position in a community college. Strategies for becoming a successful supervisor will be covered in this part of the course.  </a:t>
            </a:r>
          </a:p>
          <a:p>
            <a:pPr marL="64008" indent="0">
              <a:buNone/>
            </a:pPr>
            <a:r>
              <a:rPr lang="en-US" dirty="0"/>
              <a:t>The presenters are the co-authors of </a:t>
            </a:r>
            <a:r>
              <a:rPr lang="en-US" i="1" dirty="0"/>
              <a:t>Handbook for Community College Librarians</a:t>
            </a:r>
            <a:r>
              <a:rPr lang="en-US" dirty="0"/>
              <a:t>, published in 2013 and experienced community college librarians</a:t>
            </a:r>
            <a:r>
              <a:rPr lang="en-US" dirty="0" smtClean="0"/>
              <a:t>.</a:t>
            </a:r>
          </a:p>
          <a:p>
            <a:pPr marL="64008" indent="0">
              <a:buNone/>
            </a:pPr>
            <a:endParaRPr lang="en-US" dirty="0"/>
          </a:p>
          <a:p>
            <a:pPr marL="64008" indent="0">
              <a:buNone/>
            </a:pPr>
            <a:r>
              <a:rPr lang="en-US" b="1" dirty="0"/>
              <a:t>Learning Outcomes:</a:t>
            </a:r>
            <a:endParaRPr lang="en-US" dirty="0"/>
          </a:p>
          <a:p>
            <a:pPr marL="64008" indent="0">
              <a:buNone/>
            </a:pPr>
            <a:r>
              <a:rPr lang="en-US" dirty="0"/>
              <a:t>Understand and value the unique and diverse mission of community college librarians in support of their institutions goals.</a:t>
            </a:r>
          </a:p>
          <a:p>
            <a:pPr marL="64008" indent="0">
              <a:buNone/>
            </a:pPr>
            <a:r>
              <a:rPr lang="en-US" dirty="0"/>
              <a:t>Design programs that fit an individual community college in the areas of instruction and embedded librarianship.</a:t>
            </a:r>
          </a:p>
          <a:p>
            <a:pPr marL="64008" indent="0">
              <a:buNone/>
            </a:pPr>
            <a:r>
              <a:rPr lang="en-US" dirty="0"/>
              <a:t>Implement strategies for better employee supervision and efficiencies.</a:t>
            </a:r>
          </a:p>
          <a:p>
            <a:pPr marL="64008" indent="0">
              <a:buNone/>
            </a:pPr>
            <a:endParaRPr lang="en-US" dirty="0"/>
          </a:p>
        </p:txBody>
      </p:sp>
    </p:spTree>
    <p:extLst>
      <p:ext uri="{BB962C8B-B14F-4D97-AF65-F5344CB8AC3E}">
        <p14:creationId xmlns:p14="http://schemas.microsoft.com/office/powerpoint/2010/main" val="3282675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Resources &amp; References</a:t>
            </a:r>
            <a:endParaRPr lang="en-US" dirty="0"/>
          </a:p>
        </p:txBody>
      </p:sp>
      <p:sp>
        <p:nvSpPr>
          <p:cNvPr id="3" name="Content Placeholder 2"/>
          <p:cNvSpPr>
            <a:spLocks noGrp="1"/>
          </p:cNvSpPr>
          <p:nvPr>
            <p:ph idx="1"/>
          </p:nvPr>
        </p:nvSpPr>
        <p:spPr>
          <a:xfrm>
            <a:off x="457200" y="1295400"/>
            <a:ext cx="8229600" cy="5410200"/>
          </a:xfrm>
        </p:spPr>
        <p:txBody>
          <a:bodyPr>
            <a:normAutofit fontScale="55000" lnSpcReduction="20000"/>
          </a:bodyPr>
          <a:lstStyle/>
          <a:p>
            <a:r>
              <a:rPr lang="en-US" dirty="0" err="1" smtClean="0"/>
              <a:t>Burnes</a:t>
            </a:r>
            <a:r>
              <a:rPr lang="en-US" dirty="0" smtClean="0"/>
              <a:t>, Bernard, and Philip Jackson. "Success and Failure in Organizational Change: an Exploration of the Role of Values." </a:t>
            </a:r>
            <a:r>
              <a:rPr lang="en-US" i="1" dirty="0" smtClean="0"/>
              <a:t>Journal of Change Management </a:t>
            </a:r>
            <a:r>
              <a:rPr lang="en-US" dirty="0" smtClean="0"/>
              <a:t>11.2 (2011): 133-162. Web. </a:t>
            </a:r>
          </a:p>
          <a:p>
            <a:r>
              <a:rPr lang="en-US" dirty="0" smtClean="0"/>
              <a:t>Connors, Roger, and Tom Smith. </a:t>
            </a:r>
            <a:r>
              <a:rPr lang="en-US" i="1" dirty="0" smtClean="0"/>
              <a:t>Change the Culture, Change the Game.</a:t>
            </a:r>
            <a:r>
              <a:rPr lang="en-US" dirty="0" smtClean="0"/>
              <a:t> New York: Portfolio/Penguin, 2011. Print.</a:t>
            </a:r>
          </a:p>
          <a:p>
            <a:r>
              <a:rPr lang="en-US" dirty="0" err="1" smtClean="0"/>
              <a:t>Godin</a:t>
            </a:r>
            <a:r>
              <a:rPr lang="en-US" dirty="0" smtClean="0"/>
              <a:t>, Seth. "The Future of the Library." </a:t>
            </a:r>
            <a:r>
              <a:rPr lang="en-US" i="1" dirty="0" smtClean="0"/>
              <a:t>Seth's Blog</a:t>
            </a:r>
            <a:r>
              <a:rPr lang="en-US" dirty="0" smtClean="0"/>
              <a:t>. </a:t>
            </a:r>
            <a:r>
              <a:rPr lang="en-US" dirty="0" err="1" smtClean="0"/>
              <a:t>N.p</a:t>
            </a:r>
            <a:r>
              <a:rPr lang="en-US" dirty="0" smtClean="0"/>
              <a:t>., 16 May 2011. Web. 18 May 2011. &lt;http://sethgodin.typepad.com/seths_blog/2011/05/the-future-of-the-library.html&gt;.</a:t>
            </a:r>
          </a:p>
          <a:p>
            <a:r>
              <a:rPr lang="en-US" dirty="0" smtClean="0"/>
              <a:t>Hamilton</a:t>
            </a:r>
            <a:r>
              <a:rPr lang="en-US" dirty="0" smtClean="0"/>
              <a:t>, Buffy J. "Pivots for Change: Libraries and Librarians." </a:t>
            </a:r>
            <a:r>
              <a:rPr lang="en-US" i="1" dirty="0" smtClean="0"/>
              <a:t>Library Media Connection</a:t>
            </a:r>
            <a:r>
              <a:rPr lang="en-US" dirty="0" smtClean="0"/>
              <a:t>. </a:t>
            </a:r>
            <a:r>
              <a:rPr lang="en-US" dirty="0" err="1" smtClean="0"/>
              <a:t>Linworth</a:t>
            </a:r>
            <a:r>
              <a:rPr lang="en-US" dirty="0" smtClean="0"/>
              <a:t> Publishing, May &amp; June 2010. Web. </a:t>
            </a:r>
          </a:p>
          <a:p>
            <a:r>
              <a:rPr lang="en-US" dirty="0" err="1" smtClean="0"/>
              <a:t>Lankes</a:t>
            </a:r>
            <a:r>
              <a:rPr lang="en-US" dirty="0" smtClean="0"/>
              <a:t>, R. D. </a:t>
            </a:r>
            <a:r>
              <a:rPr lang="en-US" i="1" dirty="0" smtClean="0"/>
              <a:t>The Atlas of New Librarianship.</a:t>
            </a:r>
            <a:r>
              <a:rPr lang="en-US" dirty="0" smtClean="0"/>
              <a:t> Cambridge, MA: MIT Press, 2011. Print</a:t>
            </a:r>
            <a:r>
              <a:rPr lang="en-US" dirty="0" smtClean="0"/>
              <a:t>.</a:t>
            </a:r>
          </a:p>
          <a:p>
            <a:pPr lvl="0">
              <a:buClr>
                <a:srgbClr val="FF388C"/>
              </a:buClr>
            </a:pPr>
            <a:r>
              <a:rPr lang="en-US" sz="3100" dirty="0" err="1">
                <a:solidFill>
                  <a:prstClr val="white"/>
                </a:solidFill>
              </a:rPr>
              <a:t>Lankes</a:t>
            </a:r>
            <a:r>
              <a:rPr lang="en-US" sz="3100" dirty="0">
                <a:solidFill>
                  <a:prstClr val="white"/>
                </a:solidFill>
              </a:rPr>
              <a:t>, R. D. </a:t>
            </a:r>
            <a:r>
              <a:rPr lang="en-US" sz="3100" i="1" dirty="0" smtClean="0">
                <a:solidFill>
                  <a:prstClr val="white"/>
                </a:solidFill>
              </a:rPr>
              <a:t>Expect More: Demanding Better Libraries for Today’s Complex World.</a:t>
            </a:r>
            <a:r>
              <a:rPr lang="en-US" sz="3100" dirty="0" smtClean="0">
                <a:solidFill>
                  <a:prstClr val="white"/>
                </a:solidFill>
              </a:rPr>
              <a:t> www.DavidLankes.org, 2012. </a:t>
            </a:r>
            <a:r>
              <a:rPr lang="en-US" sz="3100" dirty="0">
                <a:solidFill>
                  <a:prstClr val="white"/>
                </a:solidFill>
              </a:rPr>
              <a:t>Print.</a:t>
            </a:r>
          </a:p>
          <a:p>
            <a:r>
              <a:rPr lang="en-US" dirty="0" smtClean="0"/>
              <a:t>McKnight</a:t>
            </a:r>
            <a:r>
              <a:rPr lang="en-US" dirty="0" smtClean="0"/>
              <a:t>, </a:t>
            </a:r>
            <a:r>
              <a:rPr lang="en-US" dirty="0" err="1" smtClean="0"/>
              <a:t>Michelynn</a:t>
            </a:r>
            <a:r>
              <a:rPr lang="en-US" dirty="0" smtClean="0"/>
              <a:t>. </a:t>
            </a:r>
            <a:r>
              <a:rPr lang="en-US" i="1" dirty="0" smtClean="0"/>
              <a:t>The Agile Librarian's Guide to Thriving in Any Institution.</a:t>
            </a:r>
            <a:r>
              <a:rPr lang="en-US" dirty="0" smtClean="0"/>
              <a:t> Santa Barbara, CA: Libraries Unlimited, 2009. Print.</a:t>
            </a:r>
          </a:p>
          <a:p>
            <a:r>
              <a:rPr lang="en-US" dirty="0" smtClean="0">
                <a:hlinkClick r:id="rId3"/>
              </a:rPr>
              <a:t>http://www.oclc.org/research/events/2011-06-08.htm</a:t>
            </a:r>
            <a:endParaRPr lang="en-US" dirty="0" smtClean="0"/>
          </a:p>
          <a:p>
            <a:r>
              <a:rPr lang="en-US" dirty="0" smtClean="0"/>
              <a:t>"Adaptability: the New Competitive Advantage." </a:t>
            </a:r>
            <a:r>
              <a:rPr lang="en-US" i="1" dirty="0" smtClean="0"/>
              <a:t>Harvard Business Review</a:t>
            </a:r>
            <a:r>
              <a:rPr lang="en-US" dirty="0" smtClean="0"/>
              <a:t>. Harvard Business Publishing, July &amp; Aug. 2011. Web.</a:t>
            </a:r>
          </a:p>
          <a:p>
            <a:endParaRPr lang="en-US" dirty="0" smtClean="0"/>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586</TotalTime>
  <Words>679</Words>
  <Application>Microsoft Office PowerPoint</Application>
  <PresentationFormat>On-screen Show (4:3)</PresentationFormat>
  <Paragraphs>138</Paragraphs>
  <Slides>24</Slides>
  <Notes>14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Verve</vt:lpstr>
      <vt:lpstr>Keeping the Library Relevant as a Learning Center</vt:lpstr>
      <vt:lpstr>What is a Librarian?</vt:lpstr>
      <vt:lpstr>What does CHANGE mean?</vt:lpstr>
      <vt:lpstr>PowerPoint Presentation</vt:lpstr>
      <vt:lpstr>PowerPoint Presentation</vt:lpstr>
      <vt:lpstr>Top Ten Academic Issues</vt:lpstr>
      <vt:lpstr>ROI/Community Support</vt:lpstr>
      <vt:lpstr>PowerPoint Presentation</vt:lpstr>
      <vt:lpstr>Lankes’ Fundamental Point</vt:lpstr>
      <vt:lpstr>Radical Conversations</vt:lpstr>
      <vt:lpstr>PowerPoint Presentation</vt:lpstr>
      <vt:lpstr>Changing Roles</vt:lpstr>
      <vt:lpstr>Seth Godin</vt:lpstr>
      <vt:lpstr>Pivot Points for Change</vt:lpstr>
      <vt:lpstr>PowerPoint Presentation</vt:lpstr>
      <vt:lpstr>Culture of Accountability</vt:lpstr>
      <vt:lpstr>What causes Conflict?</vt:lpstr>
      <vt:lpstr>Areas of Conflict</vt:lpstr>
      <vt:lpstr>Academic Library Contributions to Student Success</vt:lpstr>
      <vt:lpstr>Cultivating Community</vt:lpstr>
      <vt:lpstr>PowerPoint Presentation</vt:lpstr>
      <vt:lpstr>Suggestions</vt:lpstr>
      <vt:lpstr>Community College Libraries: More Relevant than Ever</vt:lpstr>
      <vt:lpstr>Resources &amp; 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Future of Librarianship</dc:title>
  <dc:creator>Leslie Crumpton</dc:creator>
  <cp:lastModifiedBy>Michael Crumpton</cp:lastModifiedBy>
  <cp:revision>44</cp:revision>
  <cp:lastPrinted>2015-03-12T15:13:55Z</cp:lastPrinted>
  <dcterms:created xsi:type="dcterms:W3CDTF">2011-07-06T00:51:59Z</dcterms:created>
  <dcterms:modified xsi:type="dcterms:W3CDTF">2015-03-13T19:11:44Z</dcterms:modified>
</cp:coreProperties>
</file>