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60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Patron Data Loads in CCLINC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History, Test Case @ Surry CC, &amp;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Future</a:t>
            </a:r>
          </a:p>
          <a:p>
            <a:r>
              <a:rPr lang="en-US" sz="2800" smtClean="0">
                <a:solidFill>
                  <a:schemeClr val="accent2">
                    <a:lumMod val="75000"/>
                  </a:schemeClr>
                </a:solidFill>
              </a:rPr>
              <a:t>NCCCLA March 17, 2015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0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9268"/>
          </a:xfrm>
        </p:spPr>
        <p:txBody>
          <a:bodyPr/>
          <a:lstStyle/>
          <a:p>
            <a:pPr algn="ctr"/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contract for Library System ca.2000</a:t>
            </a:r>
          </a:p>
          <a:p>
            <a:r>
              <a:rPr lang="en-US" dirty="0" smtClean="0"/>
              <a:t>November, 2012 Meeting @ System Office</a:t>
            </a:r>
          </a:p>
          <a:p>
            <a:r>
              <a:rPr lang="en-US" dirty="0" smtClean="0"/>
              <a:t>Spring, 2014  Conversation with Surry IT staff member</a:t>
            </a:r>
          </a:p>
          <a:p>
            <a:r>
              <a:rPr lang="en-US" dirty="0" smtClean="0"/>
              <a:t>Begin to develop requirements for getting report from </a:t>
            </a:r>
            <a:r>
              <a:rPr lang="en-US" dirty="0" err="1" smtClean="0"/>
              <a:t>Elucian</a:t>
            </a:r>
            <a:r>
              <a:rPr lang="en-US" dirty="0" smtClean="0"/>
              <a:t> to be uploaded to </a:t>
            </a:r>
            <a:r>
              <a:rPr lang="en-US" dirty="0" err="1" smtClean="0"/>
              <a:t>Sirsi</a:t>
            </a:r>
            <a:r>
              <a:rPr lang="en-US" dirty="0" smtClean="0"/>
              <a:t>/</a:t>
            </a:r>
            <a:r>
              <a:rPr lang="en-US" dirty="0" err="1" smtClean="0"/>
              <a:t>Dynix</a:t>
            </a:r>
            <a:endParaRPr lang="en-US" dirty="0" smtClean="0"/>
          </a:p>
          <a:p>
            <a:r>
              <a:rPr lang="en-US" dirty="0" smtClean="0"/>
              <a:t>August, 2014 – FERPA discussion at Director’s Institute</a:t>
            </a:r>
          </a:p>
          <a:p>
            <a:r>
              <a:rPr lang="en-US" dirty="0"/>
              <a:t> </a:t>
            </a:r>
            <a:r>
              <a:rPr lang="en-US" dirty="0" smtClean="0"/>
              <a:t>December, 2014 – 1</a:t>
            </a:r>
            <a:r>
              <a:rPr lang="en-US" baseline="30000" dirty="0" smtClean="0"/>
              <a:t>st</a:t>
            </a:r>
            <a:r>
              <a:rPr lang="en-US" dirty="0" smtClean="0"/>
              <a:t> test load of records</a:t>
            </a:r>
          </a:p>
          <a:p>
            <a:r>
              <a:rPr lang="en-US" dirty="0" smtClean="0"/>
              <a:t>February, 2015 – Purging records in preparation for data load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5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Informer Reports</a:t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 err="1" smtClean="0"/>
              <a:t>Elucian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dirty="0" smtClean="0"/>
              <a:t>Must be able to get a report that is in a Flat ASCII file in its final form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Outputs from </a:t>
            </a:r>
            <a:r>
              <a:rPr lang="en-US" dirty="0" err="1" smtClean="0"/>
              <a:t>Elucian</a:t>
            </a:r>
            <a:r>
              <a:rPr lang="en-US" dirty="0" smtClean="0"/>
              <a:t> typically are in Excel file form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Process at Surry 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39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5200"/>
          </a:xfrm>
        </p:spPr>
        <p:txBody>
          <a:bodyPr/>
          <a:lstStyle/>
          <a:p>
            <a:pPr algn="ctr"/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Recommendation to CCLINC Steering Committee for list of “essential (basic) fields” that must be extracted from </a:t>
            </a:r>
            <a:r>
              <a:rPr lang="en-US" dirty="0" err="1" smtClean="0"/>
              <a:t>Elucian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Make recommendation that Prefix system for Item records be adopted for Patron records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KISS Principle – must all follow same protocols and procedures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Bring 3-5 more libraries on board by Fall, 2015 or Spring, 2016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Available to all Fall,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Preparing to </a:t>
            </a:r>
            <a:br>
              <a:rPr lang="en-US" dirty="0" smtClean="0"/>
            </a:br>
            <a:r>
              <a:rPr lang="en-US" dirty="0" smtClean="0"/>
              <a:t>Load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dirty="0" smtClean="0"/>
              <a:t>Clean-up of current records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Create lists, manual deletions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Request purge of records if not already in a cycle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Discuss how your library’s current protocols/procedures will have to 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2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Preparing to</a:t>
            </a:r>
            <a:br>
              <a:rPr lang="en-US" dirty="0" smtClean="0"/>
            </a:br>
            <a:r>
              <a:rPr lang="en-US" dirty="0" smtClean="0"/>
              <a:t>Load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dirty="0" smtClean="0"/>
              <a:t>How will you implement the new procedures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Each campus situation will be different (Student IDs, library cards, </a:t>
            </a:r>
            <a:r>
              <a:rPr lang="en-US" smtClean="0"/>
              <a:t>etc.)</a:t>
            </a:r>
            <a:endParaRPr lang="en-US" dirty="0" smtClean="0"/>
          </a:p>
          <a:p>
            <a:pPr>
              <a:lnSpc>
                <a:spcPct val="300000"/>
              </a:lnSpc>
            </a:pPr>
            <a:r>
              <a:rPr lang="en-US" dirty="0" smtClean="0"/>
              <a:t>Talk to your campus IT staff. Tell them what you need.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92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Loading Records</a:t>
            </a:r>
            <a:br>
              <a:rPr lang="en-US" dirty="0" smtClean="0"/>
            </a:br>
            <a:r>
              <a:rPr lang="en-US" dirty="0" smtClean="0"/>
              <a:t>Procedures in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dirty="0" smtClean="0"/>
              <a:t>Sample test load is mandatory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Must have an FTP program on your computer. We use FileZilla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FTP file to John Wood at System Office via VPN—he gives you the address for the Test Server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946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Crucial Considerations/Requirements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dirty="0" err="1" smtClean="0"/>
              <a:t>Sirsi</a:t>
            </a:r>
            <a:r>
              <a:rPr lang="en-US" dirty="0" smtClean="0"/>
              <a:t>/</a:t>
            </a:r>
            <a:r>
              <a:rPr lang="en-US" dirty="0" err="1" smtClean="0"/>
              <a:t>Dynix</a:t>
            </a:r>
            <a:r>
              <a:rPr lang="en-US" dirty="0" smtClean="0"/>
              <a:t> ID # field – the unique number generated from </a:t>
            </a:r>
            <a:r>
              <a:rPr lang="en-US" dirty="0" err="1" smtClean="0"/>
              <a:t>Elucian</a:t>
            </a:r>
            <a:r>
              <a:rPr lang="en-US" dirty="0" smtClean="0"/>
              <a:t> report</a:t>
            </a:r>
          </a:p>
          <a:p>
            <a:pPr>
              <a:lnSpc>
                <a:spcPct val="300000"/>
              </a:lnSpc>
            </a:pPr>
            <a:r>
              <a:rPr lang="en-US" dirty="0" smtClean="0"/>
              <a:t>SCC’s Prefix 23252 in S/D for patron records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8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-984" t="2888" r="984" b="4578"/>
          <a:stretch/>
        </p:blipFill>
        <p:spPr bwMode="auto">
          <a:xfrm>
            <a:off x="-88899" y="0"/>
            <a:ext cx="122809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Left Arrow 2"/>
          <p:cNvSpPr/>
          <p:nvPr/>
        </p:nvSpPr>
        <p:spPr>
          <a:xfrm>
            <a:off x="4337825" y="4226311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74800" y="4368800"/>
            <a:ext cx="2616200" cy="1905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95554" y="4391028"/>
            <a:ext cx="1249696" cy="122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7817" y="4330931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23252-008000</a:t>
            </a:r>
            <a:endParaRPr lang="en-US" sz="1100" dirty="0"/>
          </a:p>
        </p:txBody>
      </p:sp>
      <p:sp>
        <p:nvSpPr>
          <p:cNvPr id="7" name="Rectangle 6"/>
          <p:cNvSpPr/>
          <p:nvPr/>
        </p:nvSpPr>
        <p:spPr>
          <a:xfrm>
            <a:off x="2232651" y="1040806"/>
            <a:ext cx="1249696" cy="122364"/>
          </a:xfrm>
          <a:prstGeom prst="rect">
            <a:avLst/>
          </a:prstGeom>
          <a:solidFill>
            <a:srgbClr val="E0E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12388" y="969836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23252-008000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9199758" y="1694989"/>
            <a:ext cx="959005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9196042" y="1869696"/>
            <a:ext cx="1185743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xxxxxxxxxxxxxx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9196042" y="2221042"/>
            <a:ext cx="1185743" cy="400110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/>
              <a:t>x</a:t>
            </a:r>
            <a:r>
              <a:rPr lang="en-US" sz="1000" dirty="0" err="1" smtClean="0"/>
              <a:t>xxxxxxxxxxxxx</a:t>
            </a:r>
            <a:endParaRPr lang="en-US" sz="1000" dirty="0" smtClean="0"/>
          </a:p>
          <a:p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9213700" y="2489196"/>
            <a:ext cx="1185743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xxxxxxxxxxxxxx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9199765" y="2042977"/>
            <a:ext cx="1185743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xxxxxxxxxxxxxx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847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1312" t="2909" r="1312" b="4558"/>
          <a:stretch/>
        </p:blipFill>
        <p:spPr>
          <a:xfrm>
            <a:off x="-174703" y="-56701"/>
            <a:ext cx="12214304" cy="6914701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4152900" y="436245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801" y="4519159"/>
            <a:ext cx="2639797" cy="2072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33637" y="4371976"/>
            <a:ext cx="1249696" cy="122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55900" y="4311879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23252-008000</a:t>
            </a:r>
            <a:endParaRPr lang="en-US" sz="1100" dirty="0"/>
          </a:p>
        </p:txBody>
      </p:sp>
      <p:sp>
        <p:nvSpPr>
          <p:cNvPr id="10" name="Rectangle 9"/>
          <p:cNvSpPr/>
          <p:nvPr/>
        </p:nvSpPr>
        <p:spPr>
          <a:xfrm>
            <a:off x="2029777" y="2337436"/>
            <a:ext cx="1249696" cy="122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52040" y="2277339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23252-008000</a:t>
            </a:r>
            <a:endParaRPr lang="en-US" sz="1100" dirty="0"/>
          </a:p>
        </p:txBody>
      </p:sp>
      <p:sp>
        <p:nvSpPr>
          <p:cNvPr id="13" name="Rectangle 12"/>
          <p:cNvSpPr/>
          <p:nvPr/>
        </p:nvSpPr>
        <p:spPr>
          <a:xfrm>
            <a:off x="2181851" y="1180506"/>
            <a:ext cx="1249696" cy="122364"/>
          </a:xfrm>
          <a:prstGeom prst="rect">
            <a:avLst/>
          </a:prstGeom>
          <a:solidFill>
            <a:srgbClr val="E0E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61588" y="1109536"/>
            <a:ext cx="10470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23252-008000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9199758" y="1821989"/>
            <a:ext cx="959005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9196042" y="1996696"/>
            <a:ext cx="1185743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xxxxxxxxxxxxxx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9196042" y="2348042"/>
            <a:ext cx="1185743" cy="400110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/>
              <a:t>x</a:t>
            </a:r>
            <a:r>
              <a:rPr lang="en-US" sz="1000" dirty="0" err="1" smtClean="0"/>
              <a:t>xxxxxxxxxxxxx</a:t>
            </a:r>
            <a:endParaRPr lang="en-US" sz="1000" dirty="0" smtClean="0"/>
          </a:p>
          <a:p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9213700" y="2616196"/>
            <a:ext cx="1185743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xxxxxxxxxxxxxx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9199765" y="2169977"/>
            <a:ext cx="1185743" cy="246221"/>
          </a:xfrm>
          <a:prstGeom prst="rect">
            <a:avLst/>
          </a:prstGeom>
          <a:solidFill>
            <a:srgbClr val="E0EED7"/>
          </a:solidFill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xxxxxxxxxxxxxx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592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Sample of Record Fields</a:t>
            </a:r>
            <a:br>
              <a:rPr lang="en-US" smtClean="0"/>
            </a:br>
            <a:r>
              <a:rPr lang="en-US" smtClean="0"/>
              <a:t>for Sirsi/Dynix system</a:t>
            </a:r>
            <a:br>
              <a:rPr lang="en-US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70000"/>
              </a:lnSpc>
            </a:pPr>
            <a:r>
              <a:rPr lang="en-US" dirty="0" err="1" smtClean="0"/>
              <a:t>Sirsi</a:t>
            </a:r>
            <a:r>
              <a:rPr lang="en-US" dirty="0" smtClean="0"/>
              <a:t>/</a:t>
            </a:r>
            <a:r>
              <a:rPr lang="en-US" dirty="0" err="1" smtClean="0"/>
              <a:t>Dynix</a:t>
            </a:r>
            <a:r>
              <a:rPr lang="en-US" dirty="0" smtClean="0"/>
              <a:t> information from Chapter 7 (User Record Formats) available from S/D website via login</a:t>
            </a:r>
          </a:p>
          <a:p>
            <a:pPr>
              <a:lnSpc>
                <a:spcPct val="270000"/>
              </a:lnSpc>
            </a:pPr>
            <a:r>
              <a:rPr lang="en-US" dirty="0" smtClean="0"/>
              <a:t>Example of sample fields (handout)</a:t>
            </a:r>
          </a:p>
          <a:p>
            <a:pPr>
              <a:lnSpc>
                <a:spcPct val="270000"/>
              </a:lnSpc>
            </a:pPr>
            <a:r>
              <a:rPr lang="en-US" dirty="0" smtClean="0"/>
              <a:t>Example of student record from </a:t>
            </a:r>
            <a:r>
              <a:rPr lang="en-US" dirty="0" err="1" smtClean="0"/>
              <a:t>Elucian</a:t>
            </a:r>
            <a:r>
              <a:rPr lang="en-US" dirty="0" smtClean="0"/>
              <a:t> Informer report (handout)</a:t>
            </a:r>
          </a:p>
          <a:p>
            <a:pPr>
              <a:lnSpc>
                <a:spcPct val="270000"/>
              </a:lnSpc>
            </a:pPr>
            <a:r>
              <a:rPr lang="en-US" dirty="0" smtClean="0"/>
              <a:t>Consult Load User Report in S/D documentation – John Wood is only authorized person to load these reports</a:t>
            </a:r>
          </a:p>
        </p:txBody>
      </p:sp>
    </p:spTree>
    <p:extLst>
      <p:ext uri="{BB962C8B-B14F-4D97-AF65-F5344CB8AC3E}">
        <p14:creationId xmlns:p14="http://schemas.microsoft.com/office/powerpoint/2010/main" val="421618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Questions to Ask--</a:t>
            </a:r>
            <a:br>
              <a:rPr lang="en-US" dirty="0" smtClean="0"/>
            </a:br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US" dirty="0" smtClean="0"/>
              <a:t>Do Library staff members want to quit manually entering records? </a:t>
            </a:r>
          </a:p>
          <a:p>
            <a:pPr>
              <a:lnSpc>
                <a:spcPct val="250000"/>
              </a:lnSpc>
            </a:pPr>
            <a:r>
              <a:rPr lang="en-US" dirty="0" smtClean="0"/>
              <a:t>Are you willing to change your present procedures and protocols to conform to the parameters of the Patron Data Load requirements?</a:t>
            </a:r>
          </a:p>
          <a:p>
            <a:pPr>
              <a:lnSpc>
                <a:spcPct val="250000"/>
              </a:lnSpc>
            </a:pPr>
            <a:r>
              <a:rPr lang="en-US" dirty="0" smtClean="0"/>
              <a:t>Who will you need to enlist on your campus to help and support you through this process?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7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223</TotalTime>
  <Words>439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Patron Data Loads in CCLINC </vt:lpstr>
      <vt:lpstr>History</vt:lpstr>
      <vt:lpstr>Informer Reports from Elucian</vt:lpstr>
      <vt:lpstr>Next Steps</vt:lpstr>
      <vt:lpstr>Preparing to  Load Records</vt:lpstr>
      <vt:lpstr>Preparing to Load Records</vt:lpstr>
      <vt:lpstr>Loading Records Procedures in process</vt:lpstr>
      <vt:lpstr>Crucial Considerations/Requirements</vt:lpstr>
      <vt:lpstr>PowerPoint Presentation</vt:lpstr>
      <vt:lpstr>PowerPoint Presentation</vt:lpstr>
      <vt:lpstr>Sample of Record Fields for Sirsi/Dynix system </vt:lpstr>
      <vt:lpstr>Questions to Ask-- Concluding remarks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Patron Data Loads in CCLINC</dc:title>
  <dc:creator>David Wright</dc:creator>
  <cp:lastModifiedBy>David Wright</cp:lastModifiedBy>
  <cp:revision>18</cp:revision>
  <dcterms:created xsi:type="dcterms:W3CDTF">2015-02-27T16:42:46Z</dcterms:created>
  <dcterms:modified xsi:type="dcterms:W3CDTF">2015-03-13T17:01:41Z</dcterms:modified>
</cp:coreProperties>
</file>