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9" r:id="rId4"/>
    <p:sldId id="258" r:id="rId5"/>
    <p:sldId id="257" r:id="rId6"/>
    <p:sldId id="263" r:id="rId7"/>
    <p:sldId id="264" r:id="rId8"/>
    <p:sldId id="260" r:id="rId9"/>
    <p:sldId id="262" r:id="rId10"/>
    <p:sldId id="261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Show Your Value &amp; Relevance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4"/>
                </a:solidFill>
              </a:rPr>
              <a:t>Be An Aggressive </a:t>
            </a:r>
            <a:r>
              <a:rPr lang="en-US" sz="2800" dirty="0" err="1" smtClean="0">
                <a:solidFill>
                  <a:schemeClr val="accent4"/>
                </a:solidFill>
              </a:rPr>
              <a:t>Weeder</a:t>
            </a:r>
            <a:endParaRPr lang="en-US" sz="28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85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“Killing Sir Walter Scott”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Weeding a library collection, while an absolutely essential part of collection management, is a much more complex issue than library literature—and library practitioners—would like to admit.  It is not just an intellectual and physical process but an </a:t>
            </a:r>
            <a:r>
              <a:rPr lang="en-US" sz="2400" i="1" dirty="0" smtClean="0"/>
              <a:t>emotional</a:t>
            </a:r>
            <a:r>
              <a:rPr lang="en-US" sz="2400" dirty="0" smtClean="0"/>
              <a:t> one, wedded to deep psychological, cultural, and even metaphysical issues.  Weeding can be so heartbreaking, difficult, and miserable.  --Laura Raphael</a:t>
            </a:r>
          </a:p>
        </p:txBody>
      </p:sp>
    </p:spTree>
    <p:extLst>
      <p:ext uri="{BB962C8B-B14F-4D97-AF65-F5344CB8AC3E}">
        <p14:creationId xmlns:p14="http://schemas.microsoft.com/office/powerpoint/2010/main" val="394911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3344"/>
            <a:ext cx="12191999" cy="615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5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56674"/>
            <a:ext cx="12236688" cy="617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63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to Avoid Weeding the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"Next to emptying the outdoor </a:t>
            </a:r>
            <a:r>
              <a:rPr lang="en-US" sz="2400" dirty="0" err="1"/>
              <a:t>bookdrop</a:t>
            </a:r>
            <a:r>
              <a:rPr lang="en-US" sz="2400" dirty="0"/>
              <a:t> on cold and snowy days, weeding is the most undesirable job in the library. It is also one of the most important. Collections that go </a:t>
            </a:r>
            <a:r>
              <a:rPr lang="en-US" sz="2400" dirty="0" err="1"/>
              <a:t>unweeded</a:t>
            </a:r>
            <a:r>
              <a:rPr lang="en-US" sz="2400" dirty="0"/>
              <a:t> tend to be cluttered, unattractive, and unreliable informational resources."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Will </a:t>
            </a:r>
            <a:r>
              <a:rPr lang="en-US" sz="2400" dirty="0"/>
              <a:t>Manley, "The Manley Arts," </a:t>
            </a:r>
            <a:r>
              <a:rPr lang="en-US" sz="2400" i="1" dirty="0"/>
              <a:t>Booklist</a:t>
            </a:r>
            <a:r>
              <a:rPr lang="en-US" sz="2400" dirty="0"/>
              <a:t>, March 1, 1996, p. 1108</a:t>
            </a:r>
            <a:r>
              <a:rPr lang="en-US" sz="240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2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More Reasons to Avoid Weeding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No Time</a:t>
            </a:r>
          </a:p>
          <a:p>
            <a:pPr lvl="1"/>
            <a:r>
              <a:rPr lang="en-US" sz="2600" dirty="0" smtClean="0"/>
              <a:t>I don’t want to hassle with book disposal</a:t>
            </a:r>
          </a:p>
          <a:p>
            <a:pPr lvl="1"/>
            <a:r>
              <a:rPr lang="en-US" sz="2600" dirty="0" smtClean="0"/>
              <a:t>Library Shelves will be empty</a:t>
            </a:r>
          </a:p>
          <a:p>
            <a:pPr lvl="1"/>
            <a:r>
              <a:rPr lang="en-US" sz="2600" dirty="0" smtClean="0"/>
              <a:t>It is akin to </a:t>
            </a:r>
            <a:r>
              <a:rPr lang="en-US" sz="2600" dirty="0" smtClean="0"/>
              <a:t>Censorship</a:t>
            </a:r>
          </a:p>
          <a:p>
            <a:pPr lvl="1"/>
            <a:r>
              <a:rPr lang="en-US" sz="2600" dirty="0" smtClean="0"/>
              <a:t>There will be no books on ___ if I weed</a:t>
            </a:r>
            <a:endParaRPr lang="en-US" sz="2600" dirty="0" smtClean="0"/>
          </a:p>
          <a:p>
            <a:pPr lvl="1"/>
            <a:r>
              <a:rPr lang="en-US" sz="2600" dirty="0" smtClean="0"/>
              <a:t>Others?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13093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Yet another reason </a:t>
            </a:r>
            <a:br>
              <a:rPr lang="en-US" dirty="0" smtClean="0"/>
            </a:br>
            <a:r>
              <a:rPr lang="en-US" dirty="0" smtClean="0"/>
              <a:t>not to weed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creen shot 2014-03-06 at 6.17.37 P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944" y="2160589"/>
            <a:ext cx="3421814" cy="388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25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Writing De-Selection</a:t>
            </a:r>
            <a:br>
              <a:rPr lang="en-US" dirty="0" smtClean="0"/>
            </a:br>
            <a:r>
              <a:rPr lang="en-US" dirty="0" smtClean="0"/>
              <a:t>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What to Include</a:t>
            </a:r>
          </a:p>
          <a:p>
            <a:r>
              <a:rPr lang="en-US" sz="3200" dirty="0" smtClean="0"/>
              <a:t>Overall Principles</a:t>
            </a:r>
          </a:p>
          <a:p>
            <a:r>
              <a:rPr lang="en-US" sz="3200" dirty="0" smtClean="0"/>
              <a:t>Statement of Responsibility for De-Selection</a:t>
            </a:r>
          </a:p>
          <a:p>
            <a:r>
              <a:rPr lang="en-US" sz="3200" dirty="0" smtClean="0"/>
              <a:t>Specific Considerations by Subject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5674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CREW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    M=     Misleading--factually inaccurate</a:t>
            </a:r>
            <a:br>
              <a:rPr lang="en-US" b="1" dirty="0"/>
            </a:br>
            <a:r>
              <a:rPr lang="en-US" dirty="0"/>
              <a:t>   </a:t>
            </a:r>
            <a:r>
              <a:rPr lang="en-US" b="1" dirty="0"/>
              <a:t> </a:t>
            </a:r>
            <a:r>
              <a:rPr lang="en-US" b="1" dirty="0" smtClean="0"/>
              <a:t>U</a:t>
            </a:r>
            <a:r>
              <a:rPr lang="en-US" b="1" dirty="0"/>
              <a:t>=      Ugly--worn beyond mending or rebinding</a:t>
            </a:r>
            <a:br>
              <a:rPr lang="en-US" b="1" dirty="0"/>
            </a:br>
            <a:r>
              <a:rPr lang="en-US" b="1" dirty="0"/>
              <a:t>    S=       </a:t>
            </a:r>
            <a:r>
              <a:rPr lang="en-US" b="1" dirty="0" err="1"/>
              <a:t>Superceded</a:t>
            </a:r>
            <a:r>
              <a:rPr lang="en-US" b="1" dirty="0"/>
              <a:t>--by a new edition of by a much better book on the </a:t>
            </a:r>
            <a:r>
              <a:rPr lang="en-US" b="1" dirty="0" smtClean="0"/>
              <a:t>		subject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>  </a:t>
            </a:r>
            <a:r>
              <a:rPr lang="en-US" b="1" dirty="0"/>
              <a:t>  T=       Trivial--of no discernible literary or scientific merit</a:t>
            </a:r>
            <a:br>
              <a:rPr lang="en-US" b="1" dirty="0"/>
            </a:br>
            <a:r>
              <a:rPr lang="en-US" dirty="0"/>
              <a:t>  </a:t>
            </a:r>
            <a:r>
              <a:rPr lang="en-US" b="1" dirty="0"/>
              <a:t>  I=        Irrelevant to the needs and interests of the library's community</a:t>
            </a:r>
            <a:br>
              <a:rPr lang="en-US" b="1" dirty="0"/>
            </a:br>
            <a:r>
              <a:rPr lang="en-US" dirty="0"/>
              <a:t>  </a:t>
            </a:r>
            <a:r>
              <a:rPr lang="en-US" b="1" dirty="0"/>
              <a:t>  E=       Elsewhere--the material is easily obtainable from another library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56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Setting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40042"/>
            <a:ext cx="8596668" cy="2518612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Be realistic</a:t>
            </a:r>
          </a:p>
          <a:p>
            <a:r>
              <a:rPr lang="en-US" sz="2800" dirty="0" smtClean="0"/>
              <a:t>Look for Achievable Milestones</a:t>
            </a:r>
          </a:p>
          <a:p>
            <a:pPr lvl="1"/>
            <a:r>
              <a:rPr lang="en-US" sz="2800" dirty="0" smtClean="0"/>
              <a:t>Literature—probably won’t be weeded every 5 years</a:t>
            </a:r>
          </a:p>
          <a:p>
            <a:pPr lvl="1"/>
            <a:r>
              <a:rPr lang="en-US" sz="2800" dirty="0" smtClean="0"/>
              <a:t>Current Fiction—probably should be weeded every 5 years</a:t>
            </a:r>
            <a:endParaRPr lang="en-US" sz="2800" dirty="0"/>
          </a:p>
          <a:p>
            <a:pPr lvl="1"/>
            <a:r>
              <a:rPr lang="en-US" sz="2800" dirty="0" smtClean="0"/>
              <a:t>Medical/Allied Health—every 5 years</a:t>
            </a:r>
            <a:endParaRPr lang="en-US" sz="2800" dirty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77334" y="4058654"/>
            <a:ext cx="8596668" cy="1898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Put Dates on Calendar</a:t>
            </a:r>
          </a:p>
          <a:p>
            <a:r>
              <a:rPr lang="en-US" sz="2400" dirty="0" smtClean="0"/>
              <a:t>Target a Subject area </a:t>
            </a:r>
          </a:p>
          <a:p>
            <a:pPr marL="457200" lvl="1" indent="0">
              <a:buFont typeface="Wingdings 3" charset="2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389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QUESTIONS/DISCUSSION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300000"/>
              </a:lnSpc>
            </a:pPr>
            <a:r>
              <a:rPr lang="en-US" dirty="0" smtClean="0"/>
              <a:t>What are your top 3 goals for weeding your collection?</a:t>
            </a:r>
          </a:p>
          <a:p>
            <a:pPr>
              <a:lnSpc>
                <a:spcPct val="300000"/>
              </a:lnSpc>
            </a:pPr>
            <a:r>
              <a:rPr lang="en-US" dirty="0" smtClean="0"/>
              <a:t>What is a realistic timeline to accomplish the 1</a:t>
            </a:r>
            <a:r>
              <a:rPr lang="en-US" baseline="30000" dirty="0" smtClean="0"/>
              <a:t>st</a:t>
            </a:r>
            <a:r>
              <a:rPr lang="en-US" dirty="0" smtClean="0"/>
              <a:t> goal?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48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691</TotalTime>
  <Words>273</Words>
  <Application>Microsoft Office PowerPoint</Application>
  <PresentationFormat>Widescreen</PresentationFormat>
  <Paragraphs>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Show Your Value &amp; Relevance</vt:lpstr>
      <vt:lpstr>“Killing Sir Walter Scott”</vt:lpstr>
      <vt:lpstr>PowerPoint Presentation</vt:lpstr>
      <vt:lpstr>PowerPoint Presentation</vt:lpstr>
      <vt:lpstr>Reasons to Avoid Weeding the Collection</vt:lpstr>
      <vt:lpstr>More Reasons to Avoid Weeding</vt:lpstr>
      <vt:lpstr>Yet another reason  not to weed</vt:lpstr>
      <vt:lpstr>Writing De-Selection Procedures</vt:lpstr>
      <vt:lpstr>CREW method</vt:lpstr>
      <vt:lpstr>Setting Goals</vt:lpstr>
      <vt:lpstr>QUESTIONS/DISCUSSION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Show Your Value &amp; Relevance</dc:title>
  <dc:creator>David Wright</dc:creator>
  <cp:lastModifiedBy>David Wright</cp:lastModifiedBy>
  <cp:revision>25</cp:revision>
  <dcterms:created xsi:type="dcterms:W3CDTF">2015-02-27T16:39:50Z</dcterms:created>
  <dcterms:modified xsi:type="dcterms:W3CDTF">2015-03-13T16:53:03Z</dcterms:modified>
</cp:coreProperties>
</file>