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699" r:id="rId3"/>
  </p:sldMasterIdLst>
  <p:notesMasterIdLst>
    <p:notesMasterId r:id="rId42"/>
  </p:notesMasterIdLst>
  <p:handoutMasterIdLst>
    <p:handoutMasterId r:id="rId43"/>
  </p:handoutMasterIdLst>
  <p:sldIdLst>
    <p:sldId id="256" r:id="rId4"/>
    <p:sldId id="257" r:id="rId5"/>
    <p:sldId id="275" r:id="rId6"/>
    <p:sldId id="268" r:id="rId7"/>
    <p:sldId id="286" r:id="rId8"/>
    <p:sldId id="287" r:id="rId9"/>
    <p:sldId id="283" r:id="rId10"/>
    <p:sldId id="296" r:id="rId11"/>
    <p:sldId id="277" r:id="rId12"/>
    <p:sldId id="298" r:id="rId13"/>
    <p:sldId id="299" r:id="rId14"/>
    <p:sldId id="310" r:id="rId15"/>
    <p:sldId id="311" r:id="rId16"/>
    <p:sldId id="312" r:id="rId17"/>
    <p:sldId id="303" r:id="rId18"/>
    <p:sldId id="302" r:id="rId19"/>
    <p:sldId id="304" r:id="rId20"/>
    <p:sldId id="307" r:id="rId21"/>
    <p:sldId id="308" r:id="rId22"/>
    <p:sldId id="300" r:id="rId23"/>
    <p:sldId id="293" r:id="rId24"/>
    <p:sldId id="324" r:id="rId25"/>
    <p:sldId id="325" r:id="rId26"/>
    <p:sldId id="326" r:id="rId27"/>
    <p:sldId id="327" r:id="rId28"/>
    <p:sldId id="323" r:id="rId29"/>
    <p:sldId id="319" r:id="rId30"/>
    <p:sldId id="322" r:id="rId31"/>
    <p:sldId id="320" r:id="rId32"/>
    <p:sldId id="321" r:id="rId33"/>
    <p:sldId id="290" r:id="rId34"/>
    <p:sldId id="313" r:id="rId35"/>
    <p:sldId id="314" r:id="rId36"/>
    <p:sldId id="315" r:id="rId37"/>
    <p:sldId id="316" r:id="rId38"/>
    <p:sldId id="317" r:id="rId39"/>
    <p:sldId id="318" r:id="rId40"/>
    <p:sldId id="281" r:id="rId41"/>
  </p:sldIdLst>
  <p:sldSz cx="9144000" cy="6858000" type="screen4x3"/>
  <p:notesSz cx="7010400" cy="9296400"/>
  <p:defaultText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8" algn="l" defTabSz="914172" rtl="0" eaLnBrk="1" latinLnBrk="0" hangingPunct="1">
      <a:defRPr sz="1800" kern="1200">
        <a:solidFill>
          <a:schemeClr val="tx1"/>
        </a:solidFill>
        <a:latin typeface="+mn-lt"/>
        <a:ea typeface="+mn-ea"/>
        <a:cs typeface="+mn-cs"/>
      </a:defRPr>
    </a:lvl4pPr>
    <a:lvl5pPr marL="1828344" algn="l" defTabSz="914172" rtl="0" eaLnBrk="1" latinLnBrk="0" hangingPunct="1">
      <a:defRPr sz="1800" kern="1200">
        <a:solidFill>
          <a:schemeClr val="tx1"/>
        </a:solidFill>
        <a:latin typeface="+mn-lt"/>
        <a:ea typeface="+mn-ea"/>
        <a:cs typeface="+mn-cs"/>
      </a:defRPr>
    </a:lvl5pPr>
    <a:lvl6pPr marL="2285430" algn="l" defTabSz="914172" rtl="0" eaLnBrk="1" latinLnBrk="0" hangingPunct="1">
      <a:defRPr sz="1800" kern="1200">
        <a:solidFill>
          <a:schemeClr val="tx1"/>
        </a:solidFill>
        <a:latin typeface="+mn-lt"/>
        <a:ea typeface="+mn-ea"/>
        <a:cs typeface="+mn-cs"/>
      </a:defRPr>
    </a:lvl6pPr>
    <a:lvl7pPr marL="2742516" algn="l" defTabSz="914172" rtl="0" eaLnBrk="1" latinLnBrk="0" hangingPunct="1">
      <a:defRPr sz="1800" kern="1200">
        <a:solidFill>
          <a:schemeClr val="tx1"/>
        </a:solidFill>
        <a:latin typeface="+mn-lt"/>
        <a:ea typeface="+mn-ea"/>
        <a:cs typeface="+mn-cs"/>
      </a:defRPr>
    </a:lvl7pPr>
    <a:lvl8pPr marL="3199602" algn="l" defTabSz="914172" rtl="0" eaLnBrk="1" latinLnBrk="0" hangingPunct="1">
      <a:defRPr sz="1800" kern="1200">
        <a:solidFill>
          <a:schemeClr val="tx1"/>
        </a:solidFill>
        <a:latin typeface="+mn-lt"/>
        <a:ea typeface="+mn-ea"/>
        <a:cs typeface="+mn-cs"/>
      </a:defRPr>
    </a:lvl8pPr>
    <a:lvl9pPr marL="3656688" algn="l" defTabSz="91417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572" y="-4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BB133DF-2A35-434A-99B7-99A6BBE72149}" type="datetimeFigureOut">
              <a:rPr lang="en-US" smtClean="0"/>
              <a:pPr/>
              <a:t>3/17/2015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99E6720-66A7-4944-BDFD-1D6DFF224C5F}" type="slidenum">
              <a:rPr lang="en-US" smtClean="0"/>
              <a:pPr/>
              <a:t>‹#›</a:t>
            </a:fld>
            <a:endParaRPr lang="en-US"/>
          </a:p>
        </p:txBody>
      </p:sp>
    </p:spTree>
    <p:extLst>
      <p:ext uri="{BB962C8B-B14F-4D97-AF65-F5344CB8AC3E}">
        <p14:creationId xmlns:p14="http://schemas.microsoft.com/office/powerpoint/2010/main" val="375307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BB05B6F8-D5DA-4F87-B229-6F11B7795AE4}" type="datetimeFigureOut">
              <a:rPr lang="en-US" smtClean="0"/>
              <a:pPr/>
              <a:t>3/17/2015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16F45758-75C8-4FF1-81B7-5330309189FC}" type="slidenum">
              <a:rPr lang="en-US" smtClean="0"/>
              <a:pPr/>
              <a:t>‹#›</a:t>
            </a:fld>
            <a:endParaRPr lang="en-US"/>
          </a:p>
        </p:txBody>
      </p:sp>
    </p:spTree>
    <p:extLst>
      <p:ext uri="{BB962C8B-B14F-4D97-AF65-F5344CB8AC3E}">
        <p14:creationId xmlns:p14="http://schemas.microsoft.com/office/powerpoint/2010/main" val="1340022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Very few “blue-collar” vocations</a:t>
            </a:r>
            <a:r>
              <a:rPr lang="en-US" baseline="0" dirty="0" smtClean="0"/>
              <a:t> have been studied – Crawford &amp; Irving worked with nursing home staff, Lloyd worked with firefighters, but what about police officers, plumbers, auto mechanics, etc.</a:t>
            </a:r>
            <a:endParaRPr lang="en-US" dirty="0"/>
          </a:p>
        </p:txBody>
      </p:sp>
      <p:sp>
        <p:nvSpPr>
          <p:cNvPr id="4" name="Slide Number Placeholder 3"/>
          <p:cNvSpPr>
            <a:spLocks noGrp="1"/>
          </p:cNvSpPr>
          <p:nvPr>
            <p:ph type="sldNum" sz="quarter" idx="10"/>
          </p:nvPr>
        </p:nvSpPr>
        <p:spPr/>
        <p:txBody>
          <a:bodyPr/>
          <a:lstStyle/>
          <a:p>
            <a:fld id="{0B924A4D-ECCE-4D8F-9D13-F9F3319207C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18</a:t>
            </a:fld>
            <a:endParaRPr lang="en-US"/>
          </a:p>
        </p:txBody>
      </p:sp>
    </p:spTree>
    <p:extLst>
      <p:ext uri="{BB962C8B-B14F-4D97-AF65-F5344CB8AC3E}">
        <p14:creationId xmlns:p14="http://schemas.microsoft.com/office/powerpoint/2010/main" val="3863892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19</a:t>
            </a:fld>
            <a:endParaRPr lang="en-US"/>
          </a:p>
        </p:txBody>
      </p:sp>
    </p:spTree>
    <p:extLst>
      <p:ext uri="{BB962C8B-B14F-4D97-AF65-F5344CB8AC3E}">
        <p14:creationId xmlns:p14="http://schemas.microsoft.com/office/powerpoint/2010/main" val="4241623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20</a:t>
            </a:fld>
            <a:endParaRPr lang="en-US"/>
          </a:p>
        </p:txBody>
      </p:sp>
    </p:spTree>
    <p:extLst>
      <p:ext uri="{BB962C8B-B14F-4D97-AF65-F5344CB8AC3E}">
        <p14:creationId xmlns:p14="http://schemas.microsoft.com/office/powerpoint/2010/main" val="2122416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F45758-75C8-4FF1-81B7-5330309189FC}" type="slidenum">
              <a:rPr lang="en-US" smtClean="0"/>
              <a:pPr/>
              <a:t>29</a:t>
            </a:fld>
            <a:endParaRPr lang="en-US"/>
          </a:p>
        </p:txBody>
      </p:sp>
    </p:spTree>
    <p:extLst>
      <p:ext uri="{BB962C8B-B14F-4D97-AF65-F5344CB8AC3E}">
        <p14:creationId xmlns:p14="http://schemas.microsoft.com/office/powerpoint/2010/main" val="118607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31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F45758-75C8-4FF1-81B7-5330309189FC}"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1"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17" tIns="45709" rIns="91417" bIns="45709" anchor="ctr"/>
          <a:lstStyle>
            <a:extLst/>
          </a:lstStyle>
          <a:p>
            <a:pPr algn="ctr" eaLnBrk="1" latinLnBrk="0" hangingPunct="1"/>
            <a:endParaRPr kumimoji="0" lang="en-US"/>
          </a:p>
        </p:txBody>
      </p:sp>
      <p:sp>
        <p:nvSpPr>
          <p:cNvPr id="9" name="Title 8"/>
          <p:cNvSpPr>
            <a:spLocks noGrp="1"/>
          </p:cNvSpPr>
          <p:nvPr>
            <p:ph type="ctrTitle"/>
          </p:nvPr>
        </p:nvSpPr>
        <p:spPr>
          <a:xfrm>
            <a:off x="685800" y="1752602"/>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09" rIns="45709"/>
          <a:lstStyle>
            <a:lvl1pPr marL="0" marR="63992" indent="0" algn="r">
              <a:buNone/>
              <a:defRPr>
                <a:solidFill>
                  <a:schemeClr val="tx2"/>
                </a:solidFill>
              </a:defRPr>
            </a:lvl1pPr>
            <a:lvl2pPr marL="457086" indent="0" algn="ctr">
              <a:buNone/>
            </a:lvl2pPr>
            <a:lvl3pPr marL="914172" indent="0" algn="ctr">
              <a:buNone/>
            </a:lvl3pPr>
            <a:lvl4pPr marL="1371258" indent="0" algn="ctr">
              <a:buNone/>
            </a:lvl4pPr>
            <a:lvl5pPr marL="1828344" indent="0" algn="ctr">
              <a:buNone/>
            </a:lvl5pPr>
            <a:lvl6pPr marL="2285430" indent="0" algn="ctr">
              <a:buNone/>
            </a:lvl6pPr>
            <a:lvl7pPr marL="2742516" indent="0" algn="ctr">
              <a:buNone/>
            </a:lvl7pPr>
            <a:lvl8pPr marL="3199602" indent="0" algn="ctr">
              <a:buNone/>
            </a:lvl8pPr>
            <a:lvl9pPr marL="3656688" indent="0" algn="ctr">
              <a:buNone/>
            </a:lvl9pPr>
            <a:extLst/>
          </a:lstStyle>
          <a:p>
            <a:r>
              <a:rPr kumimoji="0" lang="en-US" smtClean="0"/>
              <a:t>Click to edit Master subtitle style</a:t>
            </a:r>
            <a:endParaRPr kumimoji="0" lang="en-US"/>
          </a:p>
        </p:txBody>
      </p:sp>
      <p:grpSp>
        <p:nvGrpSpPr>
          <p:cNvPr id="2" name="Group 1"/>
          <p:cNvGrpSpPr/>
          <p:nvPr/>
        </p:nvGrpSpPr>
        <p:grpSpPr>
          <a:xfrm>
            <a:off x="-3764"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8DAC5AD-68BF-4E35-93B4-44BC4AA633D9}" type="datetimeFigureOut">
              <a:rPr lang="en-US" smtClean="0"/>
              <a:pPr/>
              <a:t>3/17/2015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1ECC469-C240-47B6-A092-D0D1E480648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ECC469-C240-47B6-A092-D0D1E480648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17" rIns="91417"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ECC469-C240-47B6-A092-D0D1E480648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17" tIns="45709" rIns="91417" bIns="45709"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17" tIns="45709" rIns="91417" bIns="45709"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9"/>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9"/>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1ECC469-C240-47B6-A092-D0D1E4806489}"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34"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34"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1ECC469-C240-47B6-A092-D0D1E480648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1ECC469-C240-47B6-A092-D0D1E4806489}"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1ECC469-C240-47B6-A092-D0D1E48064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8DAC5AD-68BF-4E35-93B4-44BC4AA633D9}" type="datetimeFigureOut">
              <a:rPr lang="en-US" smtClean="0"/>
              <a:pPr/>
              <a:t>3/17/2015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1ECC469-C240-47B6-A092-D0D1E480648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17" tIns="0" rIns="91417" anchor="t"/>
          <a:lstStyle>
            <a:lvl1pPr marL="0" marR="18283"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8DAC5AD-68BF-4E35-93B4-44BC4AA633D9}" type="datetimeFigureOut">
              <a:rPr lang="en-US" smtClean="0"/>
              <a:pPr/>
              <a:t>3/17/2015</a:t>
            </a:fld>
            <a:endParaRPr lang="en-US"/>
          </a:p>
        </p:txBody>
      </p:sp>
      <p:sp>
        <p:nvSpPr>
          <p:cNvPr id="6" name="Footer Placeholder 5"/>
          <p:cNvSpPr>
            <a:spLocks noGrp="1"/>
          </p:cNvSpPr>
          <p:nvPr>
            <p:ph type="ftr" sz="quarter" idx="11"/>
          </p:nvPr>
        </p:nvSpPr>
        <p:spPr>
          <a:xfrm>
            <a:off x="4380073"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1ECC469-C240-47B6-A092-D0D1E480648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17" tIns="45709" rIns="91417" bIns="45709" anchor="t" compatLnSpc="1"/>
          <a:lstStyle>
            <a:extLst/>
          </a:lstStyle>
          <a:p>
            <a:endParaRPr kumimoji="0" lang="en-US"/>
          </a:p>
        </p:txBody>
      </p:sp>
      <p:sp>
        <p:nvSpPr>
          <p:cNvPr id="9" name="Freeform 8"/>
          <p:cNvSpPr>
            <a:spLocks/>
          </p:cNvSpPr>
          <p:nvPr/>
        </p:nvSpPr>
        <p:spPr bwMode="auto">
          <a:xfrm>
            <a:off x="485718"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17" tIns="45709" rIns="91417" bIns="45709"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17" tIns="45709" rIns="91417" bIns="45709" anchor="ctr" compatLnSpc="1"/>
          <a:lstStyle>
            <a:extLst/>
          </a:lstStyle>
          <a:p>
            <a:pPr algn="ctr" eaLnBrk="1" latinLnBrk="0" hangingPunct="1"/>
            <a:endParaRPr kumimoji="0" lang="en-US"/>
          </a:p>
        </p:txBody>
      </p:sp>
      <p:cxnSp>
        <p:nvCxnSpPr>
          <p:cNvPr id="11" name="Straight Connector 10"/>
          <p:cNvCxnSpPr/>
          <p:nvPr/>
        </p:nvCxnSpPr>
        <p:spPr>
          <a:xfrm>
            <a:off x="-9236" y="5787739"/>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17" tIns="45709" rIns="91417" bIns="45709"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17" tIns="45709" rIns="91417" bIns="45709"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30"/>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ECC469-C240-47B6-A092-D0D1E48064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1"/>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DAC5AD-68BF-4E35-93B4-44BC4AA633D9}" type="datetimeFigureOut">
              <a:rPr lang="en-US" smtClean="0"/>
              <a:pPr/>
              <a:t>3/17/2015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1ECC469-C240-47B6-A092-D0D1E480648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3A351F4-43AC-4426-9702-2848E66EDFD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86AB124-7BF9-49D0-BEAD-0D79EB9000B3}" type="datetimeFigureOut">
              <a:rPr lang="en-US" smtClean="0"/>
              <a:pPr/>
              <a:t>3/17/2015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07A6561-6CE2-4F88-AFFB-0D739ED73C78}"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a:xfrm>
            <a:off x="2019298" y="5037663"/>
            <a:ext cx="3910976" cy="279400"/>
          </a:xfr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717676" y="5037663"/>
            <a:ext cx="413375" cy="279400"/>
          </a:xfrm>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8442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37613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6580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5671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489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5837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39504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1739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80367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92621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5987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defTabSz="914400"/>
            <a:r>
              <a:rPr lang="en-US" sz="8000" dirty="0">
                <a:solidFill>
                  <a:prstClr val="black"/>
                </a:solidFill>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algn="r" defTabSz="914400"/>
            <a:r>
              <a:rPr lang="en-US" sz="8000" dirty="0">
                <a:solidFill>
                  <a:prstClr val="black"/>
                </a:solidFill>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5134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773262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59"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defTabSz="914400"/>
            <a:r>
              <a:rPr lang="en-US" sz="8000" dirty="0">
                <a:solidFill>
                  <a:prstClr val="black"/>
                </a:solidFill>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algn="r" defTabSz="914400"/>
            <a:r>
              <a:rPr lang="en-US" sz="8000" dirty="0">
                <a:solidFill>
                  <a:prstClr val="black"/>
                </a:solidFill>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0998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2159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8994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3D47DD-0FDE-41C8-BD05-C597E2DA59DF}" type="datetimeFigureOut">
              <a:rPr lang="en-US" smtClean="0">
                <a:solidFill>
                  <a:prstClr val="black"/>
                </a:solidFill>
              </a:rPr>
              <a:pPr/>
              <a:t>3/17/2015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8D30F6D-8238-46FD-9504-A666121886FB}"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4189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2.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5.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17" tIns="45709" rIns="91417" bIns="45709" anchor="t" compatLnSpc="1"/>
          <a:lstStyle>
            <a:extLst/>
          </a:lstStyle>
          <a:p>
            <a:endParaRPr kumimoji="0" lang="en-US"/>
          </a:p>
        </p:txBody>
      </p:sp>
      <p:sp>
        <p:nvSpPr>
          <p:cNvPr id="12" name="Freeform 11"/>
          <p:cNvSpPr>
            <a:spLocks/>
          </p:cNvSpPr>
          <p:nvPr/>
        </p:nvSpPr>
        <p:spPr bwMode="auto">
          <a:xfrm>
            <a:off x="485718"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17" tIns="45709" rIns="91417" bIns="45709"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17" tIns="45709" rIns="91417" bIns="45709" anchor="ctr" compatLnSpc="1"/>
          <a:lstStyle>
            <a:extLst/>
          </a:lstStyle>
          <a:p>
            <a:pPr algn="ctr" eaLnBrk="1" latinLnBrk="0" hangingPunct="1"/>
            <a:endParaRPr kumimoji="0" lang="en-US"/>
          </a:p>
        </p:txBody>
      </p:sp>
      <p:cxnSp>
        <p:nvCxnSpPr>
          <p:cNvPr id="15" name="Straight Connector 14"/>
          <p:cNvCxnSpPr/>
          <p:nvPr/>
        </p:nvCxnSpPr>
        <p:spPr>
          <a:xfrm>
            <a:off x="-9236" y="5787739"/>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lIns="91417" tIns="45709" rIns="91417" bIns="45709"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9"/>
            <a:ext cx="8229600" cy="4525963"/>
          </a:xfrm>
          <a:prstGeom prst="rect">
            <a:avLst/>
          </a:prstGeom>
        </p:spPr>
        <p:txBody>
          <a:bodyPr vert="horz" lIns="91417" tIns="45709" rIns="91417" bIns="45709">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lIns="91417" tIns="45709" rIns="91417" bIns="45709" anchor="b"/>
          <a:lstStyle>
            <a:lvl1pPr algn="l" eaLnBrk="1" latinLnBrk="0" hangingPunct="1">
              <a:defRPr kumimoji="0" sz="1000">
                <a:solidFill>
                  <a:schemeClr val="tx1"/>
                </a:solidFill>
              </a:defRPr>
            </a:lvl1pPr>
            <a:extLst/>
          </a:lstStyle>
          <a:p>
            <a:fld id="{B8DAC5AD-68BF-4E35-93B4-44BC4AA633D9}" type="datetimeFigureOut">
              <a:rPr lang="en-US" smtClean="0"/>
              <a:pPr/>
              <a:t>3/17/2015</a:t>
            </a:fld>
            <a:endParaRPr lang="en-US"/>
          </a:p>
        </p:txBody>
      </p:sp>
      <p:sp>
        <p:nvSpPr>
          <p:cNvPr id="22" name="Footer Placeholder 21"/>
          <p:cNvSpPr>
            <a:spLocks noGrp="1"/>
          </p:cNvSpPr>
          <p:nvPr>
            <p:ph type="ftr" sz="quarter" idx="3"/>
          </p:nvPr>
        </p:nvSpPr>
        <p:spPr>
          <a:xfrm>
            <a:off x="4380073" y="6407944"/>
            <a:ext cx="2350681" cy="365125"/>
          </a:xfrm>
          <a:prstGeom prst="rect">
            <a:avLst/>
          </a:prstGeom>
        </p:spPr>
        <p:txBody>
          <a:bodyPr vert="horz" lIns="91417" tIns="45709" rIns="91417" bIns="45709"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lIns="91417" tIns="45709" rIns="91417" bIns="45709" anchor="b"/>
          <a:lstStyle>
            <a:lvl1pPr algn="r" eaLnBrk="1" latinLnBrk="0" hangingPunct="1">
              <a:defRPr kumimoji="0" sz="1000" b="0">
                <a:solidFill>
                  <a:schemeClr val="tx1"/>
                </a:solidFill>
              </a:defRPr>
            </a:lvl1pPr>
            <a:extLst/>
          </a:lstStyle>
          <a:p>
            <a:fld id="{11ECC469-C240-47B6-A092-D0D1E48064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669" indent="-255968"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637" indent="-228543"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322" indent="-228543"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2715" indent="-228543"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258" indent="-228543"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599801" indent="-228543"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344" indent="-228543"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6887" indent="-228543"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5430" indent="-228543"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086" algn="l" rtl="0" eaLnBrk="1" latinLnBrk="0" hangingPunct="1">
        <a:defRPr kumimoji="0" kern="1200">
          <a:solidFill>
            <a:schemeClr val="tx1"/>
          </a:solidFill>
          <a:latin typeface="+mn-lt"/>
          <a:ea typeface="+mn-ea"/>
          <a:cs typeface="+mn-cs"/>
        </a:defRPr>
      </a:lvl2pPr>
      <a:lvl3pPr marL="914172" algn="l" rtl="0" eaLnBrk="1" latinLnBrk="0" hangingPunct="1">
        <a:defRPr kumimoji="0" kern="1200">
          <a:solidFill>
            <a:schemeClr val="tx1"/>
          </a:solidFill>
          <a:latin typeface="+mn-lt"/>
          <a:ea typeface="+mn-ea"/>
          <a:cs typeface="+mn-cs"/>
        </a:defRPr>
      </a:lvl3pPr>
      <a:lvl4pPr marL="1371258" algn="l" rtl="0" eaLnBrk="1" latinLnBrk="0" hangingPunct="1">
        <a:defRPr kumimoji="0" kern="1200">
          <a:solidFill>
            <a:schemeClr val="tx1"/>
          </a:solidFill>
          <a:latin typeface="+mn-lt"/>
          <a:ea typeface="+mn-ea"/>
          <a:cs typeface="+mn-cs"/>
        </a:defRPr>
      </a:lvl4pPr>
      <a:lvl5pPr marL="1828344" algn="l" rtl="0" eaLnBrk="1" latinLnBrk="0" hangingPunct="1">
        <a:defRPr kumimoji="0" kern="1200">
          <a:solidFill>
            <a:schemeClr val="tx1"/>
          </a:solidFill>
          <a:latin typeface="+mn-lt"/>
          <a:ea typeface="+mn-ea"/>
          <a:cs typeface="+mn-cs"/>
        </a:defRPr>
      </a:lvl5pPr>
      <a:lvl6pPr marL="2285430" algn="l" rtl="0" eaLnBrk="1" latinLnBrk="0" hangingPunct="1">
        <a:defRPr kumimoji="0" kern="1200">
          <a:solidFill>
            <a:schemeClr val="tx1"/>
          </a:solidFill>
          <a:latin typeface="+mn-lt"/>
          <a:ea typeface="+mn-ea"/>
          <a:cs typeface="+mn-cs"/>
        </a:defRPr>
      </a:lvl6pPr>
      <a:lvl7pPr marL="2742516" algn="l" rtl="0" eaLnBrk="1" latinLnBrk="0" hangingPunct="1">
        <a:defRPr kumimoji="0" kern="1200">
          <a:solidFill>
            <a:schemeClr val="tx1"/>
          </a:solidFill>
          <a:latin typeface="+mn-lt"/>
          <a:ea typeface="+mn-ea"/>
          <a:cs typeface="+mn-cs"/>
        </a:defRPr>
      </a:lvl7pPr>
      <a:lvl8pPr marL="3199602" algn="l" rtl="0" eaLnBrk="1" latinLnBrk="0" hangingPunct="1">
        <a:defRPr kumimoji="0" kern="1200">
          <a:solidFill>
            <a:schemeClr val="tx1"/>
          </a:solidFill>
          <a:latin typeface="+mn-lt"/>
          <a:ea typeface="+mn-ea"/>
          <a:cs typeface="+mn-cs"/>
        </a:defRPr>
      </a:lvl8pPr>
      <a:lvl9pPr marL="3656688"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603" y="609203"/>
            <a:ext cx="7772797" cy="1143662"/>
          </a:xfrm>
          <a:prstGeom prst="rect">
            <a:avLst/>
          </a:prstGeom>
          <a:noFill/>
          <a:ln w="9525">
            <a:noFill/>
            <a:miter lim="800000"/>
            <a:headEnd/>
            <a:tailEnd/>
          </a:ln>
          <a:effectLst/>
        </p:spPr>
        <p:txBody>
          <a:bodyPr vert="horz" wrap="square" lIns="64044" tIns="32022" rIns="64044" bIns="32022"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603" y="1982060"/>
            <a:ext cx="7772797" cy="4113940"/>
          </a:xfrm>
          <a:prstGeom prst="rect">
            <a:avLst/>
          </a:prstGeom>
          <a:noFill/>
          <a:ln w="9525">
            <a:noFill/>
            <a:miter lim="800000"/>
            <a:headEnd/>
            <a:tailEnd/>
          </a:ln>
          <a:effectLst/>
        </p:spPr>
        <p:txBody>
          <a:bodyPr vert="horz" wrap="square" lIns="64044" tIns="32022" rIns="64044" bIns="3202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602" y="6248797"/>
            <a:ext cx="1905000" cy="456406"/>
          </a:xfrm>
          <a:prstGeom prst="rect">
            <a:avLst/>
          </a:prstGeom>
          <a:noFill/>
          <a:ln w="9525">
            <a:noFill/>
            <a:miter lim="800000"/>
            <a:headEnd/>
            <a:tailEnd/>
          </a:ln>
          <a:effectLst/>
        </p:spPr>
        <p:txBody>
          <a:bodyPr vert="horz" wrap="square" lIns="64044" tIns="32022" rIns="64044" bIns="32022" numCol="1" anchor="t" anchorCtr="0" compatLnSpc="1">
            <a:prstTxWarp prst="textNoShape">
              <a:avLst/>
            </a:prstTxWarp>
          </a:bodyPr>
          <a:lstStyle>
            <a:lvl1pPr defTabSz="640239">
              <a:defRPr sz="1000">
                <a:effectLst/>
              </a:defRPr>
            </a:lvl1pPr>
          </a:lstStyle>
          <a:p>
            <a:pPr eaLnBrk="0" fontAlgn="base" hangingPunct="0">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400" y="6248797"/>
            <a:ext cx="2895203" cy="456406"/>
          </a:xfrm>
          <a:prstGeom prst="rect">
            <a:avLst/>
          </a:prstGeom>
          <a:noFill/>
          <a:ln w="9525">
            <a:noFill/>
            <a:miter lim="800000"/>
            <a:headEnd/>
            <a:tailEnd/>
          </a:ln>
          <a:effectLst/>
        </p:spPr>
        <p:txBody>
          <a:bodyPr vert="horz" wrap="square" lIns="64044" tIns="32022" rIns="64044" bIns="32022" numCol="1" anchor="t" anchorCtr="0" compatLnSpc="1">
            <a:prstTxWarp prst="textNoShape">
              <a:avLst/>
            </a:prstTxWarp>
          </a:bodyPr>
          <a:lstStyle>
            <a:lvl1pPr algn="ctr" defTabSz="640239">
              <a:defRPr sz="1000">
                <a:effectLst/>
              </a:defRPr>
            </a:lvl1pPr>
          </a:lstStyle>
          <a:p>
            <a:pPr eaLnBrk="0" fontAlgn="base" hangingPunct="0">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399" y="6248797"/>
            <a:ext cx="1905000" cy="456406"/>
          </a:xfrm>
          <a:prstGeom prst="rect">
            <a:avLst/>
          </a:prstGeom>
          <a:noFill/>
          <a:ln w="9525">
            <a:noFill/>
            <a:miter lim="800000"/>
            <a:headEnd/>
            <a:tailEnd/>
          </a:ln>
          <a:effectLst/>
        </p:spPr>
        <p:txBody>
          <a:bodyPr vert="horz" wrap="square" lIns="64044" tIns="32022" rIns="64044" bIns="32022" numCol="1" anchor="t" anchorCtr="0" compatLnSpc="1">
            <a:prstTxWarp prst="textNoShape">
              <a:avLst/>
            </a:prstTxWarp>
          </a:bodyPr>
          <a:lstStyle>
            <a:lvl1pPr algn="r" defTabSz="640239">
              <a:defRPr sz="1000">
                <a:effectLst/>
              </a:defRPr>
            </a:lvl1pPr>
          </a:lstStyle>
          <a:p>
            <a:pPr eaLnBrk="0" fontAlgn="base" hangingPunct="0">
              <a:spcBef>
                <a:spcPct val="0"/>
              </a:spcBef>
              <a:spcAft>
                <a:spcPct val="0"/>
              </a:spcAft>
            </a:pPr>
            <a:fld id="{EE5F356B-5F25-4DE3-8E87-864E563FD83B}" type="slidenum">
              <a:rPr lang="en-US">
                <a:solidFill>
                  <a:srgbClr val="000000"/>
                </a:solidFill>
              </a:rPr>
              <a:pPr eaLnBrk="0" fontAlgn="base" hangingPunct="0">
                <a:spcBef>
                  <a:spcPct val="0"/>
                </a:spcBef>
                <a:spcAft>
                  <a:spcPct val="0"/>
                </a:spcAft>
              </a:pPr>
              <a:t>‹#›</a:t>
            </a:fld>
            <a:endParaRPr lang="en-US">
              <a:solidFill>
                <a:srgbClr val="000000"/>
              </a:solidFill>
            </a:endParaRPr>
          </a:p>
        </p:txBody>
      </p:sp>
      <p:pic>
        <p:nvPicPr>
          <p:cNvPr id="1031" name="Picture 7" descr="mp logo"/>
          <p:cNvPicPr>
            <a:picLocks noChangeAspect="1" noChangeArrowheads="1"/>
          </p:cNvPicPr>
          <p:nvPr/>
        </p:nvPicPr>
        <p:blipFill>
          <a:blip r:embed="rId4" cstate="print"/>
          <a:srcRect/>
          <a:stretch>
            <a:fillRect/>
          </a:stretch>
        </p:blipFill>
        <p:spPr bwMode="auto">
          <a:xfrm>
            <a:off x="8399859" y="6704542"/>
            <a:ext cx="529498" cy="75737"/>
          </a:xfrm>
          <a:prstGeom prst="rect">
            <a:avLst/>
          </a:prstGeom>
          <a:noFill/>
        </p:spPr>
      </p:pic>
      <p:sp>
        <p:nvSpPr>
          <p:cNvPr id="1032" name="Rectangle 8"/>
          <p:cNvSpPr>
            <a:spLocks noChangeArrowheads="1"/>
          </p:cNvSpPr>
          <p:nvPr/>
        </p:nvSpPr>
        <p:spPr bwMode="auto">
          <a:xfrm>
            <a:off x="8542735" y="6635751"/>
            <a:ext cx="266074" cy="80781"/>
          </a:xfrm>
          <a:prstGeom prst="rect">
            <a:avLst/>
          </a:prstGeom>
          <a:noFill/>
          <a:ln w="9525">
            <a:noFill/>
            <a:miter lim="800000"/>
            <a:headEnd/>
            <a:tailEnd/>
          </a:ln>
          <a:effectLst/>
        </p:spPr>
        <p:txBody>
          <a:bodyPr wrap="none" lIns="19038" tIns="9520" rIns="19038" bIns="9520">
            <a:spAutoFit/>
          </a:bodyPr>
          <a:lstStyle/>
          <a:p>
            <a:pPr eaLnBrk="0" fontAlgn="base" hangingPunct="0">
              <a:spcBef>
                <a:spcPct val="0"/>
              </a:spcBef>
              <a:spcAft>
                <a:spcPct val="0"/>
              </a:spcAft>
            </a:pPr>
            <a:r>
              <a:rPr lang="en-US" sz="400" dirty="0">
                <a:solidFill>
                  <a:srgbClr val="2B0E72"/>
                </a:solidFill>
                <a:latin typeface="Arial" charset="0"/>
              </a:rPr>
              <a:t>printed by</a:t>
            </a:r>
            <a:endParaRPr lang="en-US" sz="400" dirty="0">
              <a:solidFill>
                <a:srgbClr val="003399"/>
              </a:solidFill>
              <a:latin typeface="Arial" charset="0"/>
            </a:endParaRPr>
          </a:p>
        </p:txBody>
      </p:sp>
      <p:sp>
        <p:nvSpPr>
          <p:cNvPr id="1033" name="Rectangle 9"/>
          <p:cNvSpPr>
            <a:spLocks noChangeArrowheads="1"/>
          </p:cNvSpPr>
          <p:nvPr/>
        </p:nvSpPr>
        <p:spPr bwMode="auto">
          <a:xfrm>
            <a:off x="8391922" y="6765728"/>
            <a:ext cx="594690" cy="80781"/>
          </a:xfrm>
          <a:prstGeom prst="rect">
            <a:avLst/>
          </a:prstGeom>
          <a:noFill/>
          <a:ln w="9525">
            <a:noFill/>
            <a:miter lim="800000"/>
            <a:headEnd/>
            <a:tailEnd/>
          </a:ln>
          <a:effectLst/>
        </p:spPr>
        <p:txBody>
          <a:bodyPr wrap="none" lIns="19038" tIns="9520" rIns="19038" bIns="9520">
            <a:spAutoFit/>
          </a:bodyPr>
          <a:lstStyle/>
          <a:p>
            <a:pPr eaLnBrk="0" fontAlgn="base" hangingPunct="0">
              <a:spcBef>
                <a:spcPct val="0"/>
              </a:spcBef>
              <a:spcAft>
                <a:spcPct val="0"/>
              </a:spcAft>
            </a:pPr>
            <a:r>
              <a:rPr lang="en-US" sz="400" dirty="0">
                <a:solidFill>
                  <a:srgbClr val="2B0E72"/>
                </a:solidFill>
                <a:latin typeface="Arial" charset="0"/>
              </a:rPr>
              <a:t>www.postersession.com</a:t>
            </a:r>
            <a:endParaRPr lang="en-US" sz="400" dirty="0">
              <a:solidFill>
                <a:srgbClr val="003399"/>
              </a:solidFill>
              <a:latin typeface="Arial" charset="0"/>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Lst>
  <p:txStyles>
    <p:titleStyle>
      <a:lvl1pPr algn="ctr" defTabSz="640239" rtl="0" eaLnBrk="1" fontAlgn="base" hangingPunct="1">
        <a:spcBef>
          <a:spcPct val="0"/>
        </a:spcBef>
        <a:spcAft>
          <a:spcPct val="0"/>
        </a:spcAft>
        <a:defRPr sz="3100">
          <a:solidFill>
            <a:schemeClr val="tx2"/>
          </a:solidFill>
          <a:latin typeface="+mj-lt"/>
          <a:ea typeface="+mj-ea"/>
          <a:cs typeface="+mj-cs"/>
        </a:defRPr>
      </a:lvl1pPr>
      <a:lvl2pPr algn="ctr" defTabSz="640239" rtl="0" eaLnBrk="1" fontAlgn="base" hangingPunct="1">
        <a:spcBef>
          <a:spcPct val="0"/>
        </a:spcBef>
        <a:spcAft>
          <a:spcPct val="0"/>
        </a:spcAft>
        <a:defRPr sz="3100">
          <a:solidFill>
            <a:schemeClr val="tx2"/>
          </a:solidFill>
          <a:latin typeface="Times New Roman" pitchFamily="18" charset="0"/>
        </a:defRPr>
      </a:lvl2pPr>
      <a:lvl3pPr algn="ctr" defTabSz="640239" rtl="0" eaLnBrk="1" fontAlgn="base" hangingPunct="1">
        <a:spcBef>
          <a:spcPct val="0"/>
        </a:spcBef>
        <a:spcAft>
          <a:spcPct val="0"/>
        </a:spcAft>
        <a:defRPr sz="3100">
          <a:solidFill>
            <a:schemeClr val="tx2"/>
          </a:solidFill>
          <a:latin typeface="Times New Roman" pitchFamily="18" charset="0"/>
        </a:defRPr>
      </a:lvl3pPr>
      <a:lvl4pPr algn="ctr" defTabSz="640239" rtl="0" eaLnBrk="1" fontAlgn="base" hangingPunct="1">
        <a:spcBef>
          <a:spcPct val="0"/>
        </a:spcBef>
        <a:spcAft>
          <a:spcPct val="0"/>
        </a:spcAft>
        <a:defRPr sz="3100">
          <a:solidFill>
            <a:schemeClr val="tx2"/>
          </a:solidFill>
          <a:latin typeface="Times New Roman" pitchFamily="18" charset="0"/>
        </a:defRPr>
      </a:lvl4pPr>
      <a:lvl5pPr algn="ctr" defTabSz="640239" rtl="0" eaLnBrk="1" fontAlgn="base" hangingPunct="1">
        <a:spcBef>
          <a:spcPct val="0"/>
        </a:spcBef>
        <a:spcAft>
          <a:spcPct val="0"/>
        </a:spcAft>
        <a:defRPr sz="3100">
          <a:solidFill>
            <a:schemeClr val="tx2"/>
          </a:solidFill>
          <a:latin typeface="Times New Roman" pitchFamily="18" charset="0"/>
        </a:defRPr>
      </a:lvl5pPr>
      <a:lvl6pPr marL="95193" algn="ctr" defTabSz="640239" rtl="0" eaLnBrk="1" fontAlgn="base" hangingPunct="1">
        <a:spcBef>
          <a:spcPct val="0"/>
        </a:spcBef>
        <a:spcAft>
          <a:spcPct val="0"/>
        </a:spcAft>
        <a:defRPr sz="3100">
          <a:solidFill>
            <a:schemeClr val="tx2"/>
          </a:solidFill>
          <a:latin typeface="Times New Roman" pitchFamily="18" charset="0"/>
        </a:defRPr>
      </a:lvl6pPr>
      <a:lvl7pPr marL="190386" algn="ctr" defTabSz="640239" rtl="0" eaLnBrk="1" fontAlgn="base" hangingPunct="1">
        <a:spcBef>
          <a:spcPct val="0"/>
        </a:spcBef>
        <a:spcAft>
          <a:spcPct val="0"/>
        </a:spcAft>
        <a:defRPr sz="3100">
          <a:solidFill>
            <a:schemeClr val="tx2"/>
          </a:solidFill>
          <a:latin typeface="Times New Roman" pitchFamily="18" charset="0"/>
        </a:defRPr>
      </a:lvl7pPr>
      <a:lvl8pPr marL="285579" algn="ctr" defTabSz="640239" rtl="0" eaLnBrk="1" fontAlgn="base" hangingPunct="1">
        <a:spcBef>
          <a:spcPct val="0"/>
        </a:spcBef>
        <a:spcAft>
          <a:spcPct val="0"/>
        </a:spcAft>
        <a:defRPr sz="3100">
          <a:solidFill>
            <a:schemeClr val="tx2"/>
          </a:solidFill>
          <a:latin typeface="Times New Roman" pitchFamily="18" charset="0"/>
        </a:defRPr>
      </a:lvl8pPr>
      <a:lvl9pPr marL="380772" algn="ctr" defTabSz="640239" rtl="0" eaLnBrk="1" fontAlgn="base" hangingPunct="1">
        <a:spcBef>
          <a:spcPct val="0"/>
        </a:spcBef>
        <a:spcAft>
          <a:spcPct val="0"/>
        </a:spcAft>
        <a:defRPr sz="3100">
          <a:solidFill>
            <a:schemeClr val="tx2"/>
          </a:solidFill>
          <a:latin typeface="Times New Roman" pitchFamily="18" charset="0"/>
        </a:defRPr>
      </a:lvl9pPr>
    </p:titleStyle>
    <p:bodyStyle>
      <a:lvl1pPr marL="239635" indent="-239635" algn="l" defTabSz="640239" rtl="0" eaLnBrk="1" fontAlgn="base" hangingPunct="1">
        <a:spcBef>
          <a:spcPct val="20000"/>
        </a:spcBef>
        <a:spcAft>
          <a:spcPct val="0"/>
        </a:spcAft>
        <a:buChar char="•"/>
        <a:defRPr sz="2200">
          <a:solidFill>
            <a:schemeClr val="tx1"/>
          </a:solidFill>
          <a:latin typeface="+mn-lt"/>
          <a:ea typeface="+mn-ea"/>
          <a:cs typeface="+mn-cs"/>
        </a:defRPr>
      </a:lvl1pPr>
      <a:lvl2pPr marL="519926" indent="-199972" algn="l" defTabSz="640239" rtl="0" eaLnBrk="1" fontAlgn="base" hangingPunct="1">
        <a:spcBef>
          <a:spcPct val="20000"/>
        </a:spcBef>
        <a:spcAft>
          <a:spcPct val="0"/>
        </a:spcAft>
        <a:buChar char="–"/>
        <a:defRPr sz="2000">
          <a:solidFill>
            <a:schemeClr val="tx1"/>
          </a:solidFill>
          <a:latin typeface="+mn-lt"/>
        </a:defRPr>
      </a:lvl2pPr>
      <a:lvl3pPr marL="800216" indent="-159977" algn="l" defTabSz="640239" rtl="0" eaLnBrk="1" fontAlgn="base" hangingPunct="1">
        <a:spcBef>
          <a:spcPct val="20000"/>
        </a:spcBef>
        <a:spcAft>
          <a:spcPct val="0"/>
        </a:spcAft>
        <a:buChar char="•"/>
        <a:defRPr sz="1700">
          <a:solidFill>
            <a:schemeClr val="tx1"/>
          </a:solidFill>
          <a:latin typeface="+mn-lt"/>
        </a:defRPr>
      </a:lvl3pPr>
      <a:lvl4pPr marL="1121162" indent="-160969" algn="l" defTabSz="640239" rtl="0" eaLnBrk="1" fontAlgn="base" hangingPunct="1">
        <a:spcBef>
          <a:spcPct val="20000"/>
        </a:spcBef>
        <a:spcAft>
          <a:spcPct val="0"/>
        </a:spcAft>
        <a:buChar char="–"/>
        <a:defRPr sz="1300">
          <a:solidFill>
            <a:schemeClr val="tx1"/>
          </a:solidFill>
          <a:latin typeface="+mn-lt"/>
        </a:defRPr>
      </a:lvl4pPr>
      <a:lvl5pPr marL="1441116" indent="-159977" algn="l" defTabSz="640239" rtl="0" eaLnBrk="1" fontAlgn="base" hangingPunct="1">
        <a:spcBef>
          <a:spcPct val="20000"/>
        </a:spcBef>
        <a:spcAft>
          <a:spcPct val="0"/>
        </a:spcAft>
        <a:buChar char="»"/>
        <a:defRPr sz="1300">
          <a:solidFill>
            <a:schemeClr val="tx1"/>
          </a:solidFill>
          <a:latin typeface="+mn-lt"/>
        </a:defRPr>
      </a:lvl5pPr>
      <a:lvl6pPr marL="1536311" indent="-159977" algn="l" defTabSz="640239" rtl="0" eaLnBrk="1" fontAlgn="base" hangingPunct="1">
        <a:spcBef>
          <a:spcPct val="20000"/>
        </a:spcBef>
        <a:spcAft>
          <a:spcPct val="0"/>
        </a:spcAft>
        <a:buChar char="»"/>
        <a:defRPr sz="1300">
          <a:solidFill>
            <a:schemeClr val="tx1"/>
          </a:solidFill>
          <a:latin typeface="+mn-lt"/>
        </a:defRPr>
      </a:lvl6pPr>
      <a:lvl7pPr marL="1631503" indent="-159977" algn="l" defTabSz="640239" rtl="0" eaLnBrk="1" fontAlgn="base" hangingPunct="1">
        <a:spcBef>
          <a:spcPct val="20000"/>
        </a:spcBef>
        <a:spcAft>
          <a:spcPct val="0"/>
        </a:spcAft>
        <a:buChar char="»"/>
        <a:defRPr sz="1300">
          <a:solidFill>
            <a:schemeClr val="tx1"/>
          </a:solidFill>
          <a:latin typeface="+mn-lt"/>
        </a:defRPr>
      </a:lvl7pPr>
      <a:lvl8pPr marL="1726696" indent="-159977" algn="l" defTabSz="640239" rtl="0" eaLnBrk="1" fontAlgn="base" hangingPunct="1">
        <a:spcBef>
          <a:spcPct val="20000"/>
        </a:spcBef>
        <a:spcAft>
          <a:spcPct val="0"/>
        </a:spcAft>
        <a:buChar char="»"/>
        <a:defRPr sz="1300">
          <a:solidFill>
            <a:schemeClr val="tx1"/>
          </a:solidFill>
          <a:latin typeface="+mn-lt"/>
        </a:defRPr>
      </a:lvl8pPr>
      <a:lvl9pPr marL="1821889" indent="-159977" algn="l" defTabSz="640239" rtl="0" eaLnBrk="1" fontAlgn="base" hangingPunct="1">
        <a:spcBef>
          <a:spcPct val="20000"/>
        </a:spcBef>
        <a:spcAft>
          <a:spcPct val="0"/>
        </a:spcAft>
        <a:buChar char="»"/>
        <a:defRPr sz="1300">
          <a:solidFill>
            <a:schemeClr val="tx1"/>
          </a:solidFill>
          <a:latin typeface="+mn-lt"/>
        </a:defRPr>
      </a:lvl9pPr>
    </p:bodyStyle>
    <p:otherStyle>
      <a:defPPr>
        <a:defRPr lang="en-US"/>
      </a:defPPr>
      <a:lvl1pPr marL="0" algn="l" defTabSz="190386" rtl="0" eaLnBrk="1" latinLnBrk="0" hangingPunct="1">
        <a:defRPr sz="400" kern="1200">
          <a:solidFill>
            <a:schemeClr val="tx1"/>
          </a:solidFill>
          <a:latin typeface="+mn-lt"/>
          <a:ea typeface="+mn-ea"/>
          <a:cs typeface="+mn-cs"/>
        </a:defRPr>
      </a:lvl1pPr>
      <a:lvl2pPr marL="95193" algn="l" defTabSz="190386" rtl="0" eaLnBrk="1" latinLnBrk="0" hangingPunct="1">
        <a:defRPr sz="400" kern="1200">
          <a:solidFill>
            <a:schemeClr val="tx1"/>
          </a:solidFill>
          <a:latin typeface="+mn-lt"/>
          <a:ea typeface="+mn-ea"/>
          <a:cs typeface="+mn-cs"/>
        </a:defRPr>
      </a:lvl2pPr>
      <a:lvl3pPr marL="190386" algn="l" defTabSz="190386" rtl="0" eaLnBrk="1" latinLnBrk="0" hangingPunct="1">
        <a:defRPr sz="400" kern="1200">
          <a:solidFill>
            <a:schemeClr val="tx1"/>
          </a:solidFill>
          <a:latin typeface="+mn-lt"/>
          <a:ea typeface="+mn-ea"/>
          <a:cs typeface="+mn-cs"/>
        </a:defRPr>
      </a:lvl3pPr>
      <a:lvl4pPr marL="285579" algn="l" defTabSz="190386" rtl="0" eaLnBrk="1" latinLnBrk="0" hangingPunct="1">
        <a:defRPr sz="400" kern="1200">
          <a:solidFill>
            <a:schemeClr val="tx1"/>
          </a:solidFill>
          <a:latin typeface="+mn-lt"/>
          <a:ea typeface="+mn-ea"/>
          <a:cs typeface="+mn-cs"/>
        </a:defRPr>
      </a:lvl4pPr>
      <a:lvl5pPr marL="380772" algn="l" defTabSz="190386" rtl="0" eaLnBrk="1" latinLnBrk="0" hangingPunct="1">
        <a:defRPr sz="400" kern="1200">
          <a:solidFill>
            <a:schemeClr val="tx1"/>
          </a:solidFill>
          <a:latin typeface="+mn-lt"/>
          <a:ea typeface="+mn-ea"/>
          <a:cs typeface="+mn-cs"/>
        </a:defRPr>
      </a:lvl5pPr>
      <a:lvl6pPr marL="475965" algn="l" defTabSz="190386" rtl="0" eaLnBrk="1" latinLnBrk="0" hangingPunct="1">
        <a:defRPr sz="400" kern="1200">
          <a:solidFill>
            <a:schemeClr val="tx1"/>
          </a:solidFill>
          <a:latin typeface="+mn-lt"/>
          <a:ea typeface="+mn-ea"/>
          <a:cs typeface="+mn-cs"/>
        </a:defRPr>
      </a:lvl6pPr>
      <a:lvl7pPr marL="571158" algn="l" defTabSz="190386" rtl="0" eaLnBrk="1" latinLnBrk="0" hangingPunct="1">
        <a:defRPr sz="400" kern="1200">
          <a:solidFill>
            <a:schemeClr val="tx1"/>
          </a:solidFill>
          <a:latin typeface="+mn-lt"/>
          <a:ea typeface="+mn-ea"/>
          <a:cs typeface="+mn-cs"/>
        </a:defRPr>
      </a:lvl7pPr>
      <a:lvl8pPr marL="666352" algn="l" defTabSz="190386" rtl="0" eaLnBrk="1" latinLnBrk="0" hangingPunct="1">
        <a:defRPr sz="400" kern="1200">
          <a:solidFill>
            <a:schemeClr val="tx1"/>
          </a:solidFill>
          <a:latin typeface="+mn-lt"/>
          <a:ea typeface="+mn-ea"/>
          <a:cs typeface="+mn-cs"/>
        </a:defRPr>
      </a:lvl8pPr>
      <a:lvl9pPr marL="761544" algn="l" defTabSz="190386" rtl="0" eaLnBrk="1" latinLnBrk="0" hangingPunct="1">
        <a:defRPr sz="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2"/>
            <a:ext cx="7200897"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914400"/>
            <a:fld id="{653D47DD-0FDE-41C8-BD05-C597E2DA59DF}" type="datetimeFigureOut">
              <a:rPr lang="en-US" smtClean="0">
                <a:solidFill>
                  <a:prstClr val="black"/>
                </a:solidFill>
              </a:rPr>
              <a:pPr defTabSz="914400"/>
              <a:t>3/17/2015</a:t>
            </a:fld>
            <a:endParaRPr lang="en-US">
              <a:solidFill>
                <a:prstClr val="black"/>
              </a:solidFill>
            </a:endParaRPr>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914400"/>
            <a:endParaRPr lang="en-US">
              <a:solidFill>
                <a:prstClr val="black"/>
              </a:solidFill>
            </a:endParaRPr>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914400"/>
            <a:fld id="{78D30F6D-8238-46FD-9504-A666121886FB}" type="slidenum">
              <a:rPr lang="en-US" smtClean="0">
                <a:solidFill>
                  <a:prstClr val="black"/>
                </a:solidFill>
              </a:rPr>
              <a:pPr defTabSz="914400"/>
              <a:t>‹#›</a:t>
            </a:fld>
            <a:endParaRPr lang="en-US">
              <a:solidFill>
                <a:prstClr val="black"/>
              </a:solidFill>
            </a:endParaRPr>
          </a:p>
        </p:txBody>
      </p:sp>
    </p:spTree>
    <p:extLst>
      <p:ext uri="{BB962C8B-B14F-4D97-AF65-F5344CB8AC3E}">
        <p14:creationId xmlns:p14="http://schemas.microsoft.com/office/powerpoint/2010/main" val="423822249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acrumpt@uncg.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hyperlink" Target="mailto:njbird@uncg.edu"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1752602"/>
            <a:ext cx="4572000" cy="1829761"/>
          </a:xfrm>
        </p:spPr>
        <p:txBody>
          <a:bodyPr>
            <a:normAutofit fontScale="90000"/>
          </a:bodyPr>
          <a:lstStyle/>
          <a:p>
            <a:r>
              <a:rPr lang="en-US" dirty="0" smtClean="0"/>
              <a:t>Workplace </a:t>
            </a:r>
            <a:br>
              <a:rPr lang="en-US" dirty="0" smtClean="0"/>
            </a:br>
            <a:r>
              <a:rPr lang="en-US" dirty="0" smtClean="0"/>
              <a:t>Information Literacy</a:t>
            </a:r>
            <a:endParaRPr lang="en-US" dirty="0"/>
          </a:p>
        </p:txBody>
      </p:sp>
      <p:sp>
        <p:nvSpPr>
          <p:cNvPr id="3" name="Subtitle 2"/>
          <p:cNvSpPr>
            <a:spLocks noGrp="1"/>
          </p:cNvSpPr>
          <p:nvPr>
            <p:ph type="subTitle" idx="1"/>
          </p:nvPr>
        </p:nvSpPr>
        <p:spPr/>
        <p:txBody>
          <a:bodyPr>
            <a:normAutofit/>
          </a:bodyPr>
          <a:lstStyle/>
          <a:p>
            <a:r>
              <a:rPr lang="en-US" dirty="0" smtClean="0"/>
              <a:t>NCCCLA 2015 Conference, Wake Tech</a:t>
            </a:r>
          </a:p>
          <a:p>
            <a:r>
              <a:rPr lang="en-US" dirty="0" smtClean="0"/>
              <a:t>March 16, 2015</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523164"/>
            <a:ext cx="2857500" cy="2895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Mike Crumpton</a:t>
            </a:r>
          </a:p>
          <a:p>
            <a:pPr lvl="1"/>
            <a:r>
              <a:rPr lang="en-US" dirty="0" smtClean="0"/>
              <a:t>Assistant Dean for Administrative Services</a:t>
            </a:r>
          </a:p>
          <a:p>
            <a:pPr lvl="1"/>
            <a:r>
              <a:rPr lang="en-US" dirty="0" smtClean="0"/>
              <a:t>University Libraries</a:t>
            </a:r>
          </a:p>
          <a:p>
            <a:pPr lvl="1"/>
            <a:r>
              <a:rPr lang="en-US" dirty="0" smtClean="0">
                <a:hlinkClick r:id="rId3"/>
              </a:rPr>
              <a:t>macrumpt@uncg.edu</a:t>
            </a:r>
            <a:endParaRPr lang="en-US" dirty="0" smtClean="0"/>
          </a:p>
          <a:p>
            <a:pPr lvl="1"/>
            <a:endParaRPr lang="en-US" dirty="0" smtClean="0"/>
          </a:p>
          <a:p>
            <a:r>
              <a:rPr lang="en-US" dirty="0" smtClean="0"/>
              <a:t>Nora Bird</a:t>
            </a:r>
          </a:p>
          <a:p>
            <a:pPr lvl="1"/>
            <a:r>
              <a:rPr lang="en-US" dirty="0" smtClean="0"/>
              <a:t>Assistant Professor, </a:t>
            </a:r>
          </a:p>
          <a:p>
            <a:pPr lvl="1"/>
            <a:r>
              <a:rPr lang="en-US" dirty="0" smtClean="0"/>
              <a:t>School of Education, DLIS</a:t>
            </a:r>
          </a:p>
          <a:p>
            <a:pPr lvl="1"/>
            <a:r>
              <a:rPr lang="en-US" dirty="0" smtClean="0">
                <a:hlinkClick r:id="rId4"/>
              </a:rPr>
              <a:t>njbird@uncg.edu</a:t>
            </a:r>
            <a:r>
              <a:rPr lang="en-US" dirty="0" smtClean="0"/>
              <a:t> </a:t>
            </a:r>
            <a:endParaRPr lang="en-US" dirty="0"/>
          </a:p>
        </p:txBody>
      </p:sp>
      <p:sp>
        <p:nvSpPr>
          <p:cNvPr id="3" name="Title 2"/>
          <p:cNvSpPr>
            <a:spLocks noGrp="1"/>
          </p:cNvSpPr>
          <p:nvPr>
            <p:ph type="title"/>
          </p:nvPr>
        </p:nvSpPr>
        <p:spPr/>
        <p:txBody>
          <a:bodyPr>
            <a:normAutofit fontScale="90000"/>
          </a:bodyPr>
          <a:lstStyle/>
          <a:p>
            <a:pPr algn="ctr"/>
            <a:r>
              <a:rPr lang="en-US" dirty="0" smtClean="0"/>
              <a:t> From the work of Mike and Nora, focusing on CC Librarianship</a:t>
            </a: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2819400"/>
            <a:ext cx="1911096" cy="2743200"/>
          </a:xfrm>
          <a:prstGeom prst="rect">
            <a:avLst/>
          </a:prstGeom>
        </p:spPr>
      </p:pic>
      <p:sp>
        <p:nvSpPr>
          <p:cNvPr id="5" name="TextBox 4"/>
          <p:cNvSpPr txBox="1"/>
          <p:nvPr/>
        </p:nvSpPr>
        <p:spPr>
          <a:xfrm>
            <a:off x="5791200" y="5863146"/>
            <a:ext cx="2362200" cy="646331"/>
          </a:xfrm>
          <a:prstGeom prst="rect">
            <a:avLst/>
          </a:prstGeom>
          <a:noFill/>
        </p:spPr>
        <p:txBody>
          <a:bodyPr wrap="square" rtlCol="0">
            <a:spAutoFit/>
          </a:bodyPr>
          <a:lstStyle/>
          <a:p>
            <a:r>
              <a:rPr lang="en-US" dirty="0" smtClean="0"/>
              <a:t>Code = Q11420</a:t>
            </a:r>
          </a:p>
          <a:p>
            <a:r>
              <a:rPr lang="en-US" dirty="0" smtClean="0"/>
              <a:t>from ABC-CLIO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Working with diverse clients/patrons</a:t>
            </a:r>
          </a:p>
          <a:p>
            <a:r>
              <a:rPr lang="en-US" dirty="0" smtClean="0"/>
              <a:t>Workforce and lifelong learning issues</a:t>
            </a:r>
          </a:p>
          <a:p>
            <a:r>
              <a:rPr lang="en-US" dirty="0" smtClean="0"/>
              <a:t>Dealing with early and middle colleges</a:t>
            </a:r>
          </a:p>
          <a:p>
            <a:r>
              <a:rPr lang="en-US" dirty="0" smtClean="0"/>
              <a:t>Small staffs and personal skills employed</a:t>
            </a:r>
          </a:p>
          <a:p>
            <a:r>
              <a:rPr lang="en-US" dirty="0" smtClean="0"/>
              <a:t>Distance education programs</a:t>
            </a:r>
          </a:p>
          <a:p>
            <a:r>
              <a:rPr lang="en-US" dirty="0" smtClean="0"/>
              <a:t>Management and administrative skills</a:t>
            </a:r>
          </a:p>
          <a:p>
            <a:r>
              <a:rPr lang="en-US" dirty="0" smtClean="0"/>
              <a:t>Adult learning and andragogy skills</a:t>
            </a:r>
          </a:p>
          <a:p>
            <a:r>
              <a:rPr lang="en-US" dirty="0" smtClean="0"/>
              <a:t>Resource specialization</a:t>
            </a:r>
          </a:p>
          <a:p>
            <a:r>
              <a:rPr lang="en-US" dirty="0" smtClean="0"/>
              <a:t>Workplace information literacy and ID</a:t>
            </a:r>
            <a:endParaRPr lang="en-US" dirty="0"/>
          </a:p>
        </p:txBody>
      </p:sp>
      <p:sp>
        <p:nvSpPr>
          <p:cNvPr id="3" name="Title 2"/>
          <p:cNvSpPr>
            <a:spLocks noGrp="1"/>
          </p:cNvSpPr>
          <p:nvPr>
            <p:ph type="title"/>
          </p:nvPr>
        </p:nvSpPr>
        <p:spPr/>
        <p:txBody>
          <a:bodyPr/>
          <a:lstStyle/>
          <a:p>
            <a:pPr algn="ctr"/>
            <a:r>
              <a:rPr lang="en-US" dirty="0" smtClean="0"/>
              <a:t>Unique Challenges of CC </a:t>
            </a:r>
            <a:r>
              <a:rPr lang="en-US" dirty="0" err="1" smtClean="0"/>
              <a:t>Libs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p:txBody>
          <a:bodyPr>
            <a:normAutofit lnSpcReduction="10000"/>
          </a:bodyPr>
          <a:lstStyle/>
          <a:p>
            <a:endParaRPr lang="en-US" dirty="0" smtClean="0"/>
          </a:p>
          <a:p>
            <a:r>
              <a:rPr lang="en-US" dirty="0" smtClean="0"/>
              <a:t>Academic transfer preparation</a:t>
            </a:r>
          </a:p>
          <a:p>
            <a:endParaRPr lang="en-US" dirty="0" smtClean="0"/>
          </a:p>
          <a:p>
            <a:r>
              <a:rPr lang="en-US" dirty="0" smtClean="0"/>
              <a:t>Vocational-technical education</a:t>
            </a:r>
          </a:p>
          <a:p>
            <a:endParaRPr lang="en-US" dirty="0" smtClean="0"/>
          </a:p>
          <a:p>
            <a:r>
              <a:rPr lang="en-US" dirty="0" smtClean="0"/>
              <a:t>Developmental education</a:t>
            </a:r>
          </a:p>
          <a:p>
            <a:endParaRPr lang="en-US" dirty="0" smtClean="0"/>
          </a:p>
          <a:p>
            <a:r>
              <a:rPr lang="en-US" dirty="0" smtClean="0"/>
              <a:t>Continuing education</a:t>
            </a:r>
          </a:p>
          <a:p>
            <a:endParaRPr lang="en-US" dirty="0" smtClean="0"/>
          </a:p>
          <a:p>
            <a:r>
              <a:rPr lang="en-US" dirty="0" smtClean="0"/>
              <a:t>Community service</a:t>
            </a:r>
            <a:endParaRPr lang="en-US" dirty="0"/>
          </a:p>
        </p:txBody>
      </p:sp>
      <p:sp>
        <p:nvSpPr>
          <p:cNvPr id="4" name="Title 3"/>
          <p:cNvSpPr>
            <a:spLocks noGrp="1"/>
          </p:cNvSpPr>
          <p:nvPr>
            <p:ph type="title"/>
          </p:nvPr>
        </p:nvSpPr>
        <p:spPr/>
        <p:txBody>
          <a:bodyPr>
            <a:normAutofit fontScale="90000"/>
          </a:bodyPr>
          <a:lstStyle/>
          <a:p>
            <a:pPr algn="ctr"/>
            <a:r>
              <a:rPr lang="en-US" dirty="0" smtClean="0"/>
              <a:t>General Community College curricular purposes: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eaLnBrk="1" hangingPunct="1"/>
            <a:r>
              <a:rPr lang="en-US" dirty="0" smtClean="0"/>
              <a:t>Information Literacy</a:t>
            </a:r>
          </a:p>
        </p:txBody>
      </p:sp>
      <p:sp>
        <p:nvSpPr>
          <p:cNvPr id="10243" name="Content Placeholder 2"/>
          <p:cNvSpPr>
            <a:spLocks noGrp="1"/>
          </p:cNvSpPr>
          <p:nvPr>
            <p:ph idx="1"/>
          </p:nvPr>
        </p:nvSpPr>
        <p:spPr/>
        <p:txBody>
          <a:bodyPr/>
          <a:lstStyle/>
          <a:p>
            <a:pPr eaLnBrk="1" hangingPunct="1"/>
            <a:r>
              <a:rPr lang="en-US" dirty="0" smtClean="0"/>
              <a:t>According to many definitions, the information literate person “must be able to recognize when information is needed and have the ability to locate, evaluate, and use effectively the needed information.” (American Library Association, 1989)</a:t>
            </a:r>
          </a:p>
          <a:p>
            <a:pPr eaLnBrk="1" hangingPunct="1"/>
            <a:r>
              <a:rPr lang="en-US" dirty="0" smtClean="0"/>
              <a:t>Challenge is:  Would you define </a:t>
            </a:r>
            <a:r>
              <a:rPr lang="en-US" b="1" dirty="0" smtClean="0"/>
              <a:t>Workplace</a:t>
            </a:r>
            <a:r>
              <a:rPr lang="en-US" dirty="0" smtClean="0"/>
              <a:t> Information Literacy differently?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Annemaree</a:t>
            </a:r>
            <a:r>
              <a:rPr lang="en-US" dirty="0" smtClean="0"/>
              <a:t> Lloyd’s Work</a:t>
            </a:r>
            <a:endParaRPr lang="en-US" dirty="0"/>
          </a:p>
        </p:txBody>
      </p:sp>
      <p:sp>
        <p:nvSpPr>
          <p:cNvPr id="3" name="Content Placeholder 2"/>
          <p:cNvSpPr>
            <a:spLocks noGrp="1"/>
          </p:cNvSpPr>
          <p:nvPr>
            <p:ph idx="1"/>
          </p:nvPr>
        </p:nvSpPr>
        <p:spPr/>
        <p:txBody>
          <a:bodyPr/>
          <a:lstStyle/>
          <a:p>
            <a:r>
              <a:rPr lang="en-US" i="1" dirty="0" smtClean="0"/>
              <a:t>“Information literacy landscapes: Information literacy in education, workplace, and everyday contexts”</a:t>
            </a:r>
          </a:p>
          <a:p>
            <a:r>
              <a:rPr lang="en-US" dirty="0" smtClean="0"/>
              <a:t>Her title says it all. Context is essential to the process. There is no universal information literacy. </a:t>
            </a:r>
          </a:p>
          <a:p>
            <a:r>
              <a:rPr lang="en-US" dirty="0" smtClean="0"/>
              <a:t>The focus has been on academic information literacy.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Focus Groups</a:t>
            </a:r>
            <a:endParaRPr lang="en-US" dirty="0"/>
          </a:p>
        </p:txBody>
      </p:sp>
      <p:sp>
        <p:nvSpPr>
          <p:cNvPr id="3" name="Content Placeholder 2"/>
          <p:cNvSpPr>
            <a:spLocks noGrp="1"/>
          </p:cNvSpPr>
          <p:nvPr>
            <p:ph idx="1"/>
          </p:nvPr>
        </p:nvSpPr>
        <p:spPr/>
        <p:txBody>
          <a:bodyPr>
            <a:normAutofit/>
          </a:bodyPr>
          <a:lstStyle/>
          <a:p>
            <a:r>
              <a:rPr lang="en-US" sz="3200" dirty="0" smtClean="0"/>
              <a:t>Confirmed the impression that vocational programs are underserved</a:t>
            </a:r>
          </a:p>
          <a:p>
            <a:r>
              <a:rPr lang="en-US" sz="3200" i="1" dirty="0" smtClean="0"/>
              <a:t>“I don’t know many people who have HVAC degrees... If HVAC approached me to do an [IL class] I’d have to get familiar enough to be able to answer subject-specific questions. That’s a mammoth job.”</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4767071"/>
          </a:xfrm>
        </p:spPr>
        <p:txBody>
          <a:bodyPr>
            <a:normAutofit/>
          </a:bodyPr>
          <a:lstStyle/>
          <a:p>
            <a:pPr>
              <a:buNone/>
            </a:pPr>
            <a:r>
              <a:rPr lang="en-US" dirty="0" smtClean="0"/>
              <a:t>Re-investment of time into addressing issues of equity in information literacy teachings:</a:t>
            </a:r>
          </a:p>
          <a:p>
            <a:r>
              <a:rPr lang="en-US" dirty="0" smtClean="0"/>
              <a:t>Emphasis on explicit instruction</a:t>
            </a:r>
          </a:p>
          <a:p>
            <a:r>
              <a:rPr lang="en-US" dirty="0" smtClean="0"/>
              <a:t>Addressing economic, social and political factors</a:t>
            </a:r>
          </a:p>
          <a:p>
            <a:r>
              <a:rPr lang="en-US" dirty="0" smtClean="0"/>
              <a:t>Early student engagement</a:t>
            </a:r>
          </a:p>
          <a:p>
            <a:r>
              <a:rPr lang="en-US" dirty="0" smtClean="0"/>
              <a:t>New “conceptualizations” of reading</a:t>
            </a:r>
          </a:p>
          <a:p>
            <a:r>
              <a:rPr lang="en-US" dirty="0" smtClean="0"/>
              <a:t>IL as practice</a:t>
            </a:r>
          </a:p>
          <a:p>
            <a:r>
              <a:rPr lang="en-US" dirty="0" smtClean="0"/>
              <a:t>Insights from workplace information literacy</a:t>
            </a:r>
            <a:endParaRPr lang="en-US" dirty="0"/>
          </a:p>
        </p:txBody>
      </p:sp>
      <p:sp>
        <p:nvSpPr>
          <p:cNvPr id="3" name="Title 2"/>
          <p:cNvSpPr>
            <a:spLocks noGrp="1"/>
          </p:cNvSpPr>
          <p:nvPr>
            <p:ph type="title"/>
          </p:nvPr>
        </p:nvSpPr>
        <p:spPr/>
        <p:txBody>
          <a:bodyPr/>
          <a:lstStyle/>
          <a:p>
            <a:pPr algn="ctr"/>
            <a:r>
              <a:rPr lang="en-US" dirty="0" smtClean="0"/>
              <a:t>Producing IL Equity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Owner\AppData\Local\Microsoft\Windows\Temporary Internet Files\Content.IE5\D6EVC8UZ\ChartExport.png"/>
          <p:cNvPicPr>
            <a:picLocks noChangeAspect="1" noChangeArrowheads="1"/>
          </p:cNvPicPr>
          <p:nvPr/>
        </p:nvPicPr>
        <p:blipFill>
          <a:blip r:embed="rId3" cstate="print"/>
          <a:srcRect/>
          <a:stretch>
            <a:fillRect/>
          </a:stretch>
        </p:blipFill>
        <p:spPr bwMode="auto">
          <a:xfrm>
            <a:off x="0" y="0"/>
            <a:ext cx="4725941" cy="3544456"/>
          </a:xfrm>
          <a:prstGeom prst="rect">
            <a:avLst/>
          </a:prstGeom>
          <a:noFill/>
        </p:spPr>
      </p:pic>
      <p:pic>
        <p:nvPicPr>
          <p:cNvPr id="59395" name="Picture 3" descr="C:\Users\Owner\AppData\Local\Microsoft\Windows\Temporary Internet Files\Content.IE5\7NRBYJFG\ChartExport.png"/>
          <p:cNvPicPr>
            <a:picLocks noChangeAspect="1" noChangeArrowheads="1"/>
          </p:cNvPicPr>
          <p:nvPr/>
        </p:nvPicPr>
        <p:blipFill>
          <a:blip r:embed="rId4" cstate="print"/>
          <a:srcRect/>
          <a:stretch>
            <a:fillRect/>
          </a:stretch>
        </p:blipFill>
        <p:spPr bwMode="auto">
          <a:xfrm>
            <a:off x="4572000" y="3390900"/>
            <a:ext cx="4268740" cy="3201555"/>
          </a:xfrm>
          <a:prstGeom prst="rect">
            <a:avLst/>
          </a:prstGeom>
          <a:noFill/>
        </p:spPr>
      </p:pic>
      <p:sp>
        <p:nvSpPr>
          <p:cNvPr id="4" name="TextBox 3"/>
          <p:cNvSpPr txBox="1"/>
          <p:nvPr/>
        </p:nvSpPr>
        <p:spPr>
          <a:xfrm>
            <a:off x="5257800" y="1143000"/>
            <a:ext cx="3041217" cy="369332"/>
          </a:xfrm>
          <a:prstGeom prst="rect">
            <a:avLst/>
          </a:prstGeom>
          <a:noFill/>
        </p:spPr>
        <p:txBody>
          <a:bodyPr wrap="none" rtlCol="0">
            <a:spAutoFit/>
          </a:bodyPr>
          <a:lstStyle/>
          <a:p>
            <a:r>
              <a:rPr lang="en-US" dirty="0" smtClean="0"/>
              <a:t>Instructor Objectives key!</a:t>
            </a:r>
            <a:endParaRPr lang="en-US" dirty="0"/>
          </a:p>
        </p:txBody>
      </p:sp>
      <p:cxnSp>
        <p:nvCxnSpPr>
          <p:cNvPr id="6" name="Straight Arrow Connector 5"/>
          <p:cNvCxnSpPr>
            <a:stCxn id="4" idx="1"/>
          </p:cNvCxnSpPr>
          <p:nvPr/>
        </p:nvCxnSpPr>
        <p:spPr>
          <a:xfrm flipH="1" flipV="1">
            <a:off x="3886200" y="1295400"/>
            <a:ext cx="1371600" cy="3226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086600" y="1524000"/>
            <a:ext cx="381000" cy="2514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257800" y="990600"/>
            <a:ext cx="29718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33400" y="4343400"/>
            <a:ext cx="3605474" cy="369332"/>
          </a:xfrm>
          <a:prstGeom prst="rect">
            <a:avLst/>
          </a:prstGeom>
          <a:noFill/>
        </p:spPr>
        <p:txBody>
          <a:bodyPr wrap="none" rtlCol="0">
            <a:spAutoFit/>
          </a:bodyPr>
          <a:lstStyle/>
          <a:p>
            <a:r>
              <a:rPr lang="en-US" dirty="0" smtClean="0"/>
              <a:t>Disparity with papers and jobs</a:t>
            </a:r>
            <a:endParaRPr lang="en-US" dirty="0"/>
          </a:p>
        </p:txBody>
      </p:sp>
      <p:sp>
        <p:nvSpPr>
          <p:cNvPr id="14" name="Rectangle 13"/>
          <p:cNvSpPr/>
          <p:nvPr/>
        </p:nvSpPr>
        <p:spPr>
          <a:xfrm>
            <a:off x="533400" y="4191000"/>
            <a:ext cx="3657600" cy="6858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1219200" y="3048000"/>
            <a:ext cx="76200" cy="1143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4" idx="3"/>
          </p:cNvCxnSpPr>
          <p:nvPr/>
        </p:nvCxnSpPr>
        <p:spPr>
          <a:xfrm>
            <a:off x="4191000" y="4533900"/>
            <a:ext cx="2057400" cy="14097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Subject Matter Experts</a:t>
            </a:r>
          </a:p>
          <a:p>
            <a:endParaRPr lang="en-US" dirty="0" smtClean="0"/>
          </a:p>
          <a:p>
            <a:r>
              <a:rPr lang="en-US" dirty="0" smtClean="0"/>
              <a:t>Course specific needs</a:t>
            </a:r>
          </a:p>
          <a:p>
            <a:endParaRPr lang="en-US" dirty="0" smtClean="0"/>
          </a:p>
          <a:p>
            <a:r>
              <a:rPr lang="en-US" dirty="0" smtClean="0"/>
              <a:t>More resources, less academic structure</a:t>
            </a:r>
          </a:p>
          <a:p>
            <a:endParaRPr lang="en-US" dirty="0" smtClean="0"/>
          </a:p>
          <a:p>
            <a:r>
              <a:rPr lang="en-US" dirty="0" smtClean="0"/>
              <a:t>Request job related resources</a:t>
            </a:r>
          </a:p>
          <a:p>
            <a:endParaRPr lang="en-US" dirty="0" smtClean="0"/>
          </a:p>
          <a:p>
            <a:r>
              <a:rPr lang="en-US" dirty="0" smtClean="0"/>
              <a:t>Web evaluation skills important</a:t>
            </a:r>
            <a:endParaRPr lang="en-US" dirty="0"/>
          </a:p>
        </p:txBody>
      </p:sp>
      <p:sp>
        <p:nvSpPr>
          <p:cNvPr id="3" name="Title 2"/>
          <p:cNvSpPr>
            <a:spLocks noGrp="1"/>
          </p:cNvSpPr>
          <p:nvPr>
            <p:ph type="title"/>
          </p:nvPr>
        </p:nvSpPr>
        <p:spPr/>
        <p:txBody>
          <a:bodyPr/>
          <a:lstStyle/>
          <a:p>
            <a:pPr algn="ctr"/>
            <a:r>
              <a:rPr lang="en-US" dirty="0" smtClean="0"/>
              <a:t>Working with Instructors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Best Practices for LI in Workplace</a:t>
            </a:r>
            <a:endParaRPr lang="en-US" dirty="0"/>
          </a:p>
        </p:txBody>
      </p:sp>
      <p:sp>
        <p:nvSpPr>
          <p:cNvPr id="3" name="Text Placeholder 2"/>
          <p:cNvSpPr>
            <a:spLocks noGrp="1"/>
          </p:cNvSpPr>
          <p:nvPr>
            <p:ph type="body" idx="1"/>
          </p:nvPr>
        </p:nvSpPr>
        <p:spPr/>
        <p:txBody>
          <a:bodyPr/>
          <a:lstStyle/>
          <a:p>
            <a:pPr algn="ctr"/>
            <a:r>
              <a:rPr lang="en-US" dirty="0" smtClean="0"/>
              <a:t>academic</a:t>
            </a:r>
            <a:endParaRPr lang="en-US" dirty="0"/>
          </a:p>
        </p:txBody>
      </p:sp>
      <p:sp>
        <p:nvSpPr>
          <p:cNvPr id="4" name="Text Placeholder 3"/>
          <p:cNvSpPr>
            <a:spLocks noGrp="1"/>
          </p:cNvSpPr>
          <p:nvPr>
            <p:ph type="body" sz="half" idx="3"/>
          </p:nvPr>
        </p:nvSpPr>
        <p:spPr/>
        <p:txBody>
          <a:bodyPr/>
          <a:lstStyle/>
          <a:p>
            <a:pPr algn="ctr"/>
            <a:r>
              <a:rPr lang="en-US" dirty="0" smtClean="0"/>
              <a:t>Workplace needs</a:t>
            </a:r>
            <a:endParaRPr lang="en-US" dirty="0"/>
          </a:p>
        </p:txBody>
      </p:sp>
      <p:sp>
        <p:nvSpPr>
          <p:cNvPr id="5" name="Content Placeholder 4"/>
          <p:cNvSpPr>
            <a:spLocks noGrp="1"/>
          </p:cNvSpPr>
          <p:nvPr>
            <p:ph sz="quarter" idx="2"/>
          </p:nvPr>
        </p:nvSpPr>
        <p:spPr/>
        <p:txBody>
          <a:bodyPr/>
          <a:lstStyle/>
          <a:p>
            <a:endParaRPr lang="en-US" dirty="0" smtClean="0"/>
          </a:p>
          <a:p>
            <a:endParaRPr lang="en-US" dirty="0"/>
          </a:p>
          <a:p>
            <a:r>
              <a:rPr lang="en-US" dirty="0" smtClean="0"/>
              <a:t>Doing research</a:t>
            </a:r>
          </a:p>
          <a:p>
            <a:endParaRPr lang="en-US" dirty="0"/>
          </a:p>
          <a:p>
            <a:r>
              <a:rPr lang="en-US" dirty="0" smtClean="0"/>
              <a:t>Sources and practices</a:t>
            </a:r>
          </a:p>
          <a:p>
            <a:endParaRPr lang="en-US" dirty="0"/>
          </a:p>
          <a:p>
            <a:r>
              <a:rPr lang="en-US" dirty="0" smtClean="0"/>
              <a:t>Team approach to problem solving</a:t>
            </a:r>
            <a:endParaRPr lang="en-US" dirty="0"/>
          </a:p>
        </p:txBody>
      </p:sp>
      <p:sp>
        <p:nvSpPr>
          <p:cNvPr id="6" name="Content Placeholder 5"/>
          <p:cNvSpPr>
            <a:spLocks noGrp="1"/>
          </p:cNvSpPr>
          <p:nvPr>
            <p:ph sz="quarter" idx="4"/>
          </p:nvPr>
        </p:nvSpPr>
        <p:spPr/>
        <p:txBody>
          <a:bodyPr/>
          <a:lstStyle/>
          <a:p>
            <a:r>
              <a:rPr lang="en-US" dirty="0" smtClean="0"/>
              <a:t>Solving information problems</a:t>
            </a:r>
          </a:p>
          <a:p>
            <a:r>
              <a:rPr lang="en-US" dirty="0" smtClean="0"/>
              <a:t>Staying on top of things after college</a:t>
            </a:r>
          </a:p>
          <a:p>
            <a:r>
              <a:rPr lang="en-US" dirty="0" smtClean="0"/>
              <a:t>Learning as a product of practice</a:t>
            </a:r>
          </a:p>
          <a:p>
            <a:r>
              <a:rPr lang="en-US" dirty="0" smtClean="0"/>
              <a:t>The role of people as knowledge resources</a:t>
            </a:r>
          </a:p>
          <a:p>
            <a:r>
              <a:rPr lang="en-US" dirty="0" smtClean="0"/>
              <a:t>Community resources that are available</a:t>
            </a:r>
            <a:endParaRPr lang="en-US" dirty="0"/>
          </a:p>
        </p:txBody>
      </p:sp>
    </p:spTree>
    <p:extLst>
      <p:ext uri="{BB962C8B-B14F-4D97-AF65-F5344CB8AC3E}">
        <p14:creationId xmlns:p14="http://schemas.microsoft.com/office/powerpoint/2010/main" val="3496349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Engaging or collaborating with team members or department co-workers in research process</a:t>
            </a:r>
          </a:p>
          <a:p>
            <a:r>
              <a:rPr lang="en-US" dirty="0" smtClean="0"/>
              <a:t>Retrieving information using a variety of different formats and sources</a:t>
            </a:r>
          </a:p>
          <a:p>
            <a:r>
              <a:rPr lang="en-US" dirty="0" smtClean="0"/>
              <a:t>Making sense or patterns and data conclusions</a:t>
            </a:r>
          </a:p>
          <a:p>
            <a:r>
              <a:rPr lang="en-US" dirty="0" smtClean="0"/>
              <a:t>Fully envisioning problem or topic with scenario placement for “what if’s”</a:t>
            </a:r>
            <a:endParaRPr lang="en-US" dirty="0"/>
          </a:p>
        </p:txBody>
      </p:sp>
      <p:sp>
        <p:nvSpPr>
          <p:cNvPr id="3" name="Title 2"/>
          <p:cNvSpPr>
            <a:spLocks noGrp="1"/>
          </p:cNvSpPr>
          <p:nvPr>
            <p:ph type="title"/>
          </p:nvPr>
        </p:nvSpPr>
        <p:spPr/>
        <p:txBody>
          <a:bodyPr>
            <a:normAutofit fontScale="90000"/>
          </a:bodyPr>
          <a:lstStyle/>
          <a:p>
            <a:pPr algn="ctr"/>
            <a:r>
              <a:rPr lang="en-US" dirty="0" smtClean="0"/>
              <a:t>Related Workplace Research Skills</a:t>
            </a:r>
            <a:endParaRPr lang="en-US" dirty="0"/>
          </a:p>
        </p:txBody>
      </p:sp>
    </p:spTree>
    <p:extLst>
      <p:ext uri="{BB962C8B-B14F-4D97-AF65-F5344CB8AC3E}">
        <p14:creationId xmlns:p14="http://schemas.microsoft.com/office/powerpoint/2010/main" val="2665127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Graduates should know how to evaluate sources and determine credibility</a:t>
            </a:r>
          </a:p>
          <a:p>
            <a:endParaRPr lang="en-US" dirty="0" smtClean="0"/>
          </a:p>
          <a:p>
            <a:r>
              <a:rPr lang="en-US" dirty="0" smtClean="0"/>
              <a:t>They should be able to critically read and analyze published sources for data relevant to solving the problem</a:t>
            </a:r>
          </a:p>
          <a:p>
            <a:endParaRPr lang="en-US" dirty="0"/>
          </a:p>
          <a:p>
            <a:r>
              <a:rPr lang="en-US" dirty="0" smtClean="0"/>
              <a:t>They should be able to synthesize large volumes of content in order to reach appropriate conclusions</a:t>
            </a:r>
            <a:endParaRPr lang="en-US" dirty="0"/>
          </a:p>
        </p:txBody>
      </p:sp>
      <p:sp>
        <p:nvSpPr>
          <p:cNvPr id="3" name="Title 2"/>
          <p:cNvSpPr>
            <a:spLocks noGrp="1"/>
          </p:cNvSpPr>
          <p:nvPr>
            <p:ph type="title"/>
          </p:nvPr>
        </p:nvSpPr>
        <p:spPr/>
        <p:txBody>
          <a:bodyPr>
            <a:normAutofit fontScale="90000"/>
          </a:bodyPr>
          <a:lstStyle/>
          <a:p>
            <a:pPr algn="ctr"/>
            <a:r>
              <a:rPr lang="en-US" dirty="0" smtClean="0"/>
              <a:t>Workplace Information </a:t>
            </a:r>
            <a:br>
              <a:rPr lang="en-US" dirty="0" smtClean="0"/>
            </a:br>
            <a:r>
              <a:rPr lang="en-US" dirty="0" smtClean="0"/>
              <a:t>Competencies Needed</a:t>
            </a:r>
            <a:endParaRPr lang="en-US" dirty="0"/>
          </a:p>
        </p:txBody>
      </p:sp>
    </p:spTree>
    <p:extLst>
      <p:ext uri="{BB962C8B-B14F-4D97-AF65-F5344CB8AC3E}">
        <p14:creationId xmlns:p14="http://schemas.microsoft.com/office/powerpoint/2010/main" val="818441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Addresses information literacy for continuing education curriculum</a:t>
            </a:r>
          </a:p>
          <a:p>
            <a:r>
              <a:rPr lang="en-US" dirty="0" smtClean="0"/>
              <a:t>Addresses diverse learning objectives and needs of CE students</a:t>
            </a:r>
          </a:p>
          <a:p>
            <a:pPr lvl="1"/>
            <a:r>
              <a:rPr lang="en-US" dirty="0" err="1" smtClean="0"/>
              <a:t>Andragogy</a:t>
            </a:r>
            <a:endParaRPr lang="en-US" dirty="0" smtClean="0"/>
          </a:p>
          <a:p>
            <a:pPr lvl="1"/>
            <a:r>
              <a:rPr lang="en-US" dirty="0" smtClean="0"/>
              <a:t>Culture and language</a:t>
            </a:r>
          </a:p>
          <a:p>
            <a:pPr lvl="1"/>
            <a:r>
              <a:rPr lang="en-US" dirty="0" smtClean="0"/>
              <a:t>Active environments</a:t>
            </a:r>
          </a:p>
          <a:p>
            <a:r>
              <a:rPr lang="en-US" dirty="0" smtClean="0"/>
              <a:t>Instructor awareness</a:t>
            </a:r>
          </a:p>
          <a:p>
            <a:pPr lvl="1"/>
            <a:r>
              <a:rPr lang="en-US" dirty="0" smtClean="0"/>
              <a:t>Of options available</a:t>
            </a:r>
          </a:p>
          <a:p>
            <a:pPr lvl="1"/>
            <a:r>
              <a:rPr lang="en-US" dirty="0" smtClean="0"/>
              <a:t>Of need for including IL within coursework</a:t>
            </a:r>
            <a:endParaRPr lang="en-US" dirty="0"/>
          </a:p>
        </p:txBody>
      </p:sp>
      <p:sp>
        <p:nvSpPr>
          <p:cNvPr id="3" name="Title 2"/>
          <p:cNvSpPr>
            <a:spLocks noGrp="1"/>
          </p:cNvSpPr>
          <p:nvPr>
            <p:ph type="title"/>
          </p:nvPr>
        </p:nvSpPr>
        <p:spPr/>
        <p:txBody>
          <a:bodyPr/>
          <a:lstStyle/>
          <a:p>
            <a:pPr algn="ctr"/>
            <a:r>
              <a:rPr lang="en-US" dirty="0" smtClean="0"/>
              <a:t>McGill’s Continuing Education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Research study</a:t>
            </a:r>
          </a:p>
          <a:p>
            <a:pPr lvl="1"/>
            <a:r>
              <a:rPr lang="en-US" dirty="0" smtClean="0"/>
              <a:t>Types of information in the workplace</a:t>
            </a:r>
          </a:p>
          <a:p>
            <a:pPr lvl="1"/>
            <a:r>
              <a:rPr lang="en-US" dirty="0" smtClean="0"/>
              <a:t>Information tools used in the workplace</a:t>
            </a:r>
          </a:p>
          <a:p>
            <a:pPr lvl="1"/>
            <a:r>
              <a:rPr lang="en-US" dirty="0" smtClean="0"/>
              <a:t>Activities performed by research and information</a:t>
            </a:r>
          </a:p>
          <a:p>
            <a:pPr lvl="1"/>
            <a:r>
              <a:rPr lang="en-US" dirty="0" smtClean="0"/>
              <a:t>Research skills needs</a:t>
            </a:r>
          </a:p>
          <a:p>
            <a:pPr lvl="1"/>
            <a:r>
              <a:rPr lang="en-US" dirty="0" smtClean="0"/>
              <a:t>How do graduating students measure up?</a:t>
            </a:r>
          </a:p>
          <a:p>
            <a:pPr lvl="1"/>
            <a:endParaRPr lang="en-US" dirty="0" smtClean="0"/>
          </a:p>
          <a:p>
            <a:r>
              <a:rPr lang="en-US" dirty="0" smtClean="0"/>
              <a:t>Results recommend a more varied approach to information literacy instruction</a:t>
            </a:r>
            <a:endParaRPr lang="en-US" dirty="0"/>
          </a:p>
        </p:txBody>
      </p:sp>
      <p:sp>
        <p:nvSpPr>
          <p:cNvPr id="3" name="Title 2"/>
          <p:cNvSpPr>
            <a:spLocks noGrp="1"/>
          </p:cNvSpPr>
          <p:nvPr>
            <p:ph type="title"/>
          </p:nvPr>
        </p:nvSpPr>
        <p:spPr/>
        <p:txBody>
          <a:bodyPr/>
          <a:lstStyle/>
          <a:p>
            <a:pPr algn="ctr"/>
            <a:r>
              <a:rPr lang="en-US" dirty="0" smtClean="0"/>
              <a:t>JMU  - Employer Expectations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Key role of human relations in the workplace to foster information literacy</a:t>
            </a:r>
          </a:p>
          <a:p>
            <a:endParaRPr lang="en-US" dirty="0" smtClean="0"/>
          </a:p>
          <a:p>
            <a:r>
              <a:rPr lang="en-US" dirty="0" smtClean="0"/>
              <a:t>Proactive consultation with agencies involved in skill development and training</a:t>
            </a:r>
          </a:p>
          <a:p>
            <a:endParaRPr lang="en-US" dirty="0" smtClean="0"/>
          </a:p>
          <a:p>
            <a:r>
              <a:rPr lang="en-US" dirty="0" smtClean="0"/>
              <a:t>Provide internally benchmarks, resources and space dedicated to fostering IL growth</a:t>
            </a:r>
            <a:endParaRPr lang="en-US" dirty="0"/>
          </a:p>
        </p:txBody>
      </p:sp>
      <p:sp>
        <p:nvSpPr>
          <p:cNvPr id="3" name="Title 2"/>
          <p:cNvSpPr>
            <a:spLocks noGrp="1"/>
          </p:cNvSpPr>
          <p:nvPr>
            <p:ph type="title"/>
          </p:nvPr>
        </p:nvSpPr>
        <p:spPr/>
        <p:txBody>
          <a:bodyPr>
            <a:normAutofit fontScale="90000"/>
          </a:bodyPr>
          <a:lstStyle/>
          <a:p>
            <a:pPr algn="ctr"/>
            <a:r>
              <a:rPr lang="en-US" dirty="0" smtClean="0"/>
              <a:t>Crawford and Irving’s Human Element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a:r>
              <a:rPr lang="en-US" dirty="0" smtClean="0"/>
              <a:t>Kirkpatrick’s 4 Levels of </a:t>
            </a:r>
            <a:br>
              <a:rPr lang="en-US" dirty="0" smtClean="0"/>
            </a:br>
            <a:r>
              <a:rPr lang="en-US" dirty="0" smtClean="0"/>
              <a:t>Training Evaluation</a:t>
            </a:r>
            <a:endParaRPr lang="en-US" dirty="0"/>
          </a:p>
        </p:txBody>
      </p:sp>
      <p:pic>
        <p:nvPicPr>
          <p:cNvPr id="5" name="Content Placeholder 4"/>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1143000" y="2209800"/>
            <a:ext cx="3098202" cy="2743200"/>
          </a:xfrm>
          <a:prstGeom prst="rect">
            <a:avLst/>
          </a:prstGeom>
        </p:spPr>
      </p:pic>
      <p:sp>
        <p:nvSpPr>
          <p:cNvPr id="4" name="Content Placeholder 3"/>
          <p:cNvSpPr>
            <a:spLocks noGrp="1"/>
          </p:cNvSpPr>
          <p:nvPr>
            <p:ph sz="quarter" idx="4294967295"/>
          </p:nvPr>
        </p:nvSpPr>
        <p:spPr>
          <a:xfrm>
            <a:off x="4648200" y="1981200"/>
            <a:ext cx="3346704" cy="3611880"/>
          </a:xfrm>
          <a:prstGeom prst="rect">
            <a:avLst/>
          </a:prstGeom>
        </p:spPr>
        <p:txBody>
          <a:bodyPr>
            <a:normAutofit fontScale="25000" lnSpcReduction="20000"/>
          </a:bodyPr>
          <a:lstStyle/>
          <a:p>
            <a:pPr marL="45720" indent="0">
              <a:buNone/>
            </a:pPr>
            <a:r>
              <a:rPr lang="en-US" sz="6400" dirty="0"/>
              <a:t>The four levels of Kirkpatrick's evaluation model essentially measure</a:t>
            </a:r>
            <a:r>
              <a:rPr lang="en-US" sz="6400" dirty="0" smtClean="0"/>
              <a:t>:</a:t>
            </a:r>
          </a:p>
          <a:p>
            <a:pPr marL="45720" indent="0">
              <a:buNone/>
            </a:pPr>
            <a:endParaRPr lang="en-US" sz="6400" dirty="0"/>
          </a:p>
          <a:p>
            <a:r>
              <a:rPr lang="en-US" sz="6400" b="1" dirty="0"/>
              <a:t>REACTIONS-</a:t>
            </a:r>
            <a:r>
              <a:rPr lang="en-US" sz="6400" dirty="0"/>
              <a:t>What they thought and felt about the training</a:t>
            </a:r>
          </a:p>
          <a:p>
            <a:r>
              <a:rPr lang="en-US" sz="6400" b="1" dirty="0"/>
              <a:t>LEARNING-</a:t>
            </a:r>
            <a:r>
              <a:rPr lang="en-US" sz="6400" dirty="0"/>
              <a:t>The resulting increase in knowledge or capability</a:t>
            </a:r>
          </a:p>
          <a:p>
            <a:r>
              <a:rPr lang="en-US" sz="6400" b="1" dirty="0"/>
              <a:t>TRANSFER-</a:t>
            </a:r>
            <a:r>
              <a:rPr lang="en-US" sz="6400" dirty="0"/>
              <a:t>Extent of </a:t>
            </a:r>
            <a:r>
              <a:rPr lang="en-US" sz="6400" dirty="0" smtClean="0"/>
              <a:t>behavior </a:t>
            </a:r>
            <a:r>
              <a:rPr lang="en-US" sz="6400" dirty="0"/>
              <a:t>and capability improvement and implementation/application</a:t>
            </a:r>
          </a:p>
          <a:p>
            <a:r>
              <a:rPr lang="en-US" sz="6400" b="1" dirty="0"/>
              <a:t>RESULTS-</a:t>
            </a:r>
            <a:r>
              <a:rPr lang="en-US" sz="6400" dirty="0"/>
              <a:t>The effects on the business or environment resulting from the trainee's performance</a:t>
            </a:r>
          </a:p>
          <a:p>
            <a:endParaRPr lang="en-US" dirty="0"/>
          </a:p>
        </p:txBody>
      </p:sp>
    </p:spTree>
    <p:extLst>
      <p:ext uri="{BB962C8B-B14F-4D97-AF65-F5344CB8AC3E}">
        <p14:creationId xmlns:p14="http://schemas.microsoft.com/office/powerpoint/2010/main" val="4137284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ADDIE Model</a:t>
            </a:r>
            <a:endParaRPr lang="en-US" dirty="0"/>
          </a:p>
        </p:txBody>
      </p:sp>
      <p:sp>
        <p:nvSpPr>
          <p:cNvPr id="3" name="Content Placeholder 2"/>
          <p:cNvSpPr>
            <a:spLocks noGrp="1"/>
          </p:cNvSpPr>
          <p:nvPr>
            <p:ph sz="quarter" idx="4294967295"/>
          </p:nvPr>
        </p:nvSpPr>
        <p:spPr>
          <a:xfrm>
            <a:off x="1219200" y="1524000"/>
            <a:ext cx="6781801" cy="868681"/>
          </a:xfrm>
          <a:prstGeom prst="rect">
            <a:avLst/>
          </a:prstGeom>
        </p:spPr>
        <p:txBody>
          <a:bodyPr>
            <a:normAutofit fontScale="40000" lnSpcReduction="20000"/>
          </a:bodyPr>
          <a:lstStyle/>
          <a:p>
            <a:r>
              <a:rPr lang="en-US" dirty="0"/>
              <a:t>The ADDIE instructional design model is the generic process traditionally used by instructional designers and training developers. The five phases—Analysis, Design, Development, Implementation, and Evaluation—represent a dynamic, flexible guideline for building effective training and performance support tools.</a:t>
            </a:r>
          </a:p>
        </p:txBody>
      </p:sp>
      <p:pic>
        <p:nvPicPr>
          <p:cNvPr id="5" name="Content Placeholder 4"/>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2057400" y="2819400"/>
            <a:ext cx="5246555" cy="2743199"/>
          </a:xfrm>
          <a:prstGeom prst="rect">
            <a:avLst/>
          </a:prstGeom>
        </p:spPr>
      </p:pic>
    </p:spTree>
    <p:extLst>
      <p:ext uri="{BB962C8B-B14F-4D97-AF65-F5344CB8AC3E}">
        <p14:creationId xmlns:p14="http://schemas.microsoft.com/office/powerpoint/2010/main" val="1414597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19200" y="990600"/>
            <a:ext cx="7010400" cy="5334000"/>
            <a:chOff x="3719" y="4545"/>
            <a:chExt cx="5099" cy="4458"/>
          </a:xfrm>
        </p:grpSpPr>
        <p:sp>
          <p:nvSpPr>
            <p:cNvPr id="6" name="WordArt 3"/>
            <p:cNvSpPr>
              <a:spLocks noChangeArrowheads="1" noChangeShapeType="1" noTextEdit="1"/>
            </p:cNvSpPr>
            <p:nvPr/>
          </p:nvSpPr>
          <p:spPr bwMode="auto">
            <a:xfrm rot="-329572">
              <a:off x="5195" y="8282"/>
              <a:ext cx="1318" cy="721"/>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SlantDown">
                <a:avLst>
                  <a:gd name="adj" fmla="val 28569"/>
                </a:avLst>
              </a:prstTxWarp>
            </a:bodyPr>
            <a:lstStyle/>
            <a:p>
              <a:pPr algn="ctr" rtl="0">
                <a:buNone/>
              </a:pPr>
              <a:r>
                <a:rPr lang="en-US" sz="800" kern="10" spc="0" smtClean="0">
                  <a:ln>
                    <a:noFill/>
                  </a:ln>
                  <a:solidFill>
                    <a:srgbClr val="000000"/>
                  </a:solidFill>
                  <a:effectLst/>
                  <a:latin typeface="Calibri"/>
                  <a:cs typeface="Calibri"/>
                </a:rPr>
                <a:t>Academic Content</a:t>
              </a:r>
              <a:endParaRPr lang="en-US" sz="800" kern="10" spc="0">
                <a:ln>
                  <a:noFill/>
                </a:ln>
                <a:solidFill>
                  <a:srgbClr val="000000"/>
                </a:solidFill>
                <a:effectLst/>
                <a:latin typeface="Calibri"/>
                <a:cs typeface="Calibri"/>
              </a:endParaRPr>
            </a:p>
          </p:txBody>
        </p:sp>
        <p:sp>
          <p:nvSpPr>
            <p:cNvPr id="7" name="WordArt 4"/>
            <p:cNvSpPr>
              <a:spLocks noChangeArrowheads="1" noChangeShapeType="1" noTextEdit="1"/>
            </p:cNvSpPr>
            <p:nvPr/>
          </p:nvSpPr>
          <p:spPr bwMode="auto">
            <a:xfrm rot="-321146">
              <a:off x="7608" y="5318"/>
              <a:ext cx="1210" cy="98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SlantUp">
                <a:avLst>
                  <a:gd name="adj" fmla="val 66014"/>
                </a:avLst>
              </a:prstTxWarp>
            </a:bodyPr>
            <a:lstStyle/>
            <a:p>
              <a:pPr algn="ctr" rtl="0">
                <a:buNone/>
              </a:pPr>
              <a:r>
                <a:rPr lang="en-US" sz="800" kern="10" spc="0" smtClean="0">
                  <a:ln>
                    <a:noFill/>
                  </a:ln>
                  <a:solidFill>
                    <a:srgbClr val="000000"/>
                  </a:solidFill>
                  <a:effectLst/>
                  <a:latin typeface="Calibri"/>
                  <a:cs typeface="Calibri"/>
                </a:rPr>
                <a:t>Practical Work Experience</a:t>
              </a:r>
              <a:endParaRPr lang="en-US" sz="800" kern="10" spc="0">
                <a:ln>
                  <a:noFill/>
                </a:ln>
                <a:solidFill>
                  <a:srgbClr val="000000"/>
                </a:solidFill>
                <a:effectLst/>
                <a:latin typeface="Calibri"/>
                <a:cs typeface="Calibri"/>
              </a:endParaRPr>
            </a:p>
          </p:txBody>
        </p:sp>
        <p:sp>
          <p:nvSpPr>
            <p:cNvPr id="8" name="WordArt 5"/>
            <p:cNvSpPr>
              <a:spLocks noChangeArrowheads="1" noChangeShapeType="1" noTextEdit="1"/>
            </p:cNvSpPr>
            <p:nvPr/>
          </p:nvSpPr>
          <p:spPr bwMode="auto">
            <a:xfrm rot="-321146">
              <a:off x="3719" y="4870"/>
              <a:ext cx="970" cy="109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SlantDown">
                <a:avLst>
                  <a:gd name="adj" fmla="val 44444"/>
                </a:avLst>
              </a:prstTxWarp>
            </a:bodyPr>
            <a:lstStyle/>
            <a:p>
              <a:pPr algn="ctr" rtl="0">
                <a:buNone/>
              </a:pPr>
              <a:r>
                <a:rPr lang="en-US" sz="800" kern="10" spc="0" smtClean="0">
                  <a:ln>
                    <a:noFill/>
                  </a:ln>
                  <a:solidFill>
                    <a:srgbClr val="000000"/>
                  </a:solidFill>
                  <a:effectLst/>
                  <a:latin typeface="Calibri"/>
                  <a:cs typeface="Calibri"/>
                </a:rPr>
                <a:t>Current Theory</a:t>
              </a:r>
            </a:p>
            <a:p>
              <a:pPr algn="ctr" rtl="0">
                <a:buNone/>
              </a:pPr>
              <a:r>
                <a:rPr lang="en-US" sz="800" kern="10" spc="0" smtClean="0">
                  <a:ln>
                    <a:noFill/>
                  </a:ln>
                  <a:solidFill>
                    <a:srgbClr val="000000"/>
                  </a:solidFill>
                  <a:effectLst/>
                  <a:latin typeface="Calibri"/>
                  <a:cs typeface="Calibri"/>
                </a:rPr>
                <a:t>and Research</a:t>
              </a:r>
              <a:endParaRPr lang="en-US" sz="800" kern="10" spc="0">
                <a:ln>
                  <a:noFill/>
                </a:ln>
                <a:solidFill>
                  <a:srgbClr val="000000"/>
                </a:solidFill>
                <a:effectLst/>
                <a:latin typeface="Calibri"/>
                <a:cs typeface="Calibri"/>
              </a:endParaRPr>
            </a:p>
          </p:txBody>
        </p:sp>
        <p:pic>
          <p:nvPicPr>
            <p:cNvPr id="1030" name="Diagram 2"/>
            <p:cNvPicPr>
              <a:picLocks noChangeArrowheads="1"/>
            </p:cNvPicPr>
            <p:nvPr/>
          </p:nvPicPr>
          <p:blipFill>
            <a:blip r:embed="rId3" cstate="print">
              <a:extLst>
                <a:ext uri="{28A0092B-C50C-407E-A947-70E740481C1C}">
                  <a14:useLocalDpi xmlns:a14="http://schemas.microsoft.com/office/drawing/2010/main" val="0"/>
                </a:ext>
              </a:extLst>
            </a:blip>
            <a:srcRect l="18182" t="359" r="5615"/>
            <a:stretch>
              <a:fillRect/>
            </a:stretch>
          </p:blipFill>
          <p:spPr bwMode="auto">
            <a:xfrm>
              <a:off x="3960" y="4545"/>
              <a:ext cx="4275" cy="4170"/>
            </a:xfrm>
            <a:prstGeom prst="rect">
              <a:avLst/>
            </a:prstGeom>
            <a:noFill/>
            <a:extLst>
              <a:ext uri="{909E8E84-426E-40DD-AFC4-6F175D3DCCD1}">
                <a14:hiddenFill xmlns:a14="http://schemas.microsoft.com/office/drawing/2010/main">
                  <a:solidFill>
                    <a:srgbClr val="FFFFFF"/>
                  </a:solidFill>
                </a14:hiddenFill>
              </a:ext>
            </a:extLst>
          </p:spPr>
        </p:pic>
        <p:sp>
          <p:nvSpPr>
            <p:cNvPr id="9" name="WordArt 7"/>
            <p:cNvSpPr>
              <a:spLocks noChangeArrowheads="1" noChangeShapeType="1" noTextEdit="1"/>
            </p:cNvSpPr>
            <p:nvPr/>
          </p:nvSpPr>
          <p:spPr bwMode="auto">
            <a:xfrm>
              <a:off x="5670" y="5175"/>
              <a:ext cx="1005" cy="690"/>
            </a:xfrm>
            <a:prstGeom prst="rect">
              <a:avLst/>
            </a:prstGeom>
            <a:extLst>
              <a:ext uri="{AF507438-7753-43E0-B8FC-AC1667EBCBE1}">
                <a14:hiddenEffects xmlns:a14="http://schemas.microsoft.com/office/drawing/2010/main">
                  <a:effectLst/>
                </a14:hiddenEffects>
              </a:ext>
            </a:extLst>
          </p:spPr>
          <p:txBody>
            <a:bodyPr wrap="none" fromWordArt="1">
              <a:prstTxWarp prst="textSlantDown">
                <a:avLst>
                  <a:gd name="adj" fmla="val 44444"/>
                </a:avLst>
              </a:prstTxWarp>
            </a:bodyPr>
            <a:lstStyle/>
            <a:p>
              <a:pPr algn="ctr" rtl="0">
                <a:buNone/>
              </a:pPr>
              <a:r>
                <a:rPr lang="en-US" sz="1200" kern="10" spc="0" smtClean="0">
                  <a:ln w="9525">
                    <a:solidFill>
                      <a:srgbClr val="000000"/>
                    </a:solidFill>
                    <a:round/>
                    <a:headEnd/>
                    <a:tailEnd/>
                  </a:ln>
                  <a:solidFill>
                    <a:srgbClr val="000000"/>
                  </a:solidFill>
                  <a:effectLst/>
                  <a:latin typeface="Calibri"/>
                  <a:cs typeface="Calibri"/>
                </a:rPr>
                <a:t>LIBRARIAN</a:t>
              </a:r>
              <a:endParaRPr lang="en-US" sz="1200" kern="10" spc="0">
                <a:ln w="9525">
                  <a:solidFill>
                    <a:srgbClr val="000000"/>
                  </a:solidFill>
                  <a:round/>
                  <a:headEnd/>
                  <a:tailEnd/>
                </a:ln>
                <a:solidFill>
                  <a:srgbClr val="000000"/>
                </a:solidFill>
                <a:effectLst/>
                <a:latin typeface="Calibri"/>
                <a:cs typeface="Calibri"/>
              </a:endParaRPr>
            </a:p>
          </p:txBody>
        </p:sp>
        <p:sp>
          <p:nvSpPr>
            <p:cNvPr id="10" name="WordArt 8"/>
            <p:cNvSpPr>
              <a:spLocks noChangeArrowheads="1" noChangeShapeType="1" noTextEdit="1"/>
            </p:cNvSpPr>
            <p:nvPr/>
          </p:nvSpPr>
          <p:spPr bwMode="auto">
            <a:xfrm>
              <a:off x="4575" y="6900"/>
              <a:ext cx="720" cy="645"/>
            </a:xfrm>
            <a:prstGeom prst="rect">
              <a:avLst/>
            </a:prstGeom>
            <a:extLst>
              <a:ext uri="{AF507438-7753-43E0-B8FC-AC1667EBCBE1}">
                <a14:hiddenEffects xmlns:a14="http://schemas.microsoft.com/office/drawing/2010/main">
                  <a:effectLst/>
                </a14:hiddenEffects>
              </a:ext>
            </a:extLst>
          </p:spPr>
          <p:txBody>
            <a:bodyPr wrap="none" fromWordArt="1">
              <a:prstTxWarp prst="textSlantDown">
                <a:avLst>
                  <a:gd name="adj" fmla="val 44444"/>
                </a:avLst>
              </a:prstTxWarp>
            </a:bodyPr>
            <a:lstStyle/>
            <a:p>
              <a:pPr algn="ctr" rtl="0">
                <a:buNone/>
              </a:pPr>
              <a:r>
                <a:rPr lang="en-US" sz="1200" kern="10" spc="0" smtClean="0">
                  <a:ln w="9525">
                    <a:solidFill>
                      <a:srgbClr val="000000"/>
                    </a:solidFill>
                    <a:round/>
                    <a:headEnd/>
                    <a:tailEnd/>
                  </a:ln>
                  <a:solidFill>
                    <a:srgbClr val="000000"/>
                  </a:solidFill>
                  <a:effectLst/>
                  <a:latin typeface="Calibri"/>
                  <a:cs typeface="Calibri"/>
                </a:rPr>
                <a:t>FACULTY</a:t>
              </a:r>
              <a:endParaRPr lang="en-US" sz="1200" kern="10" spc="0">
                <a:ln w="9525">
                  <a:solidFill>
                    <a:srgbClr val="000000"/>
                  </a:solidFill>
                  <a:round/>
                  <a:headEnd/>
                  <a:tailEnd/>
                </a:ln>
                <a:solidFill>
                  <a:srgbClr val="000000"/>
                </a:solidFill>
                <a:effectLst/>
                <a:latin typeface="Calibri"/>
                <a:cs typeface="Calibri"/>
              </a:endParaRPr>
            </a:p>
          </p:txBody>
        </p:sp>
        <p:sp>
          <p:nvSpPr>
            <p:cNvPr id="11" name="WordArt 9"/>
            <p:cNvSpPr>
              <a:spLocks noChangeArrowheads="1" noChangeShapeType="1" noTextEdit="1"/>
            </p:cNvSpPr>
            <p:nvPr/>
          </p:nvSpPr>
          <p:spPr bwMode="auto">
            <a:xfrm>
              <a:off x="6675" y="7155"/>
              <a:ext cx="720" cy="645"/>
            </a:xfrm>
            <a:prstGeom prst="rect">
              <a:avLst/>
            </a:prstGeom>
            <a:extLst>
              <a:ext uri="{AF507438-7753-43E0-B8FC-AC1667EBCBE1}">
                <a14:hiddenEffects xmlns:a14="http://schemas.microsoft.com/office/drawing/2010/main">
                  <a:effectLst/>
                </a14:hiddenEffects>
              </a:ext>
            </a:extLst>
          </p:spPr>
          <p:txBody>
            <a:bodyPr wrap="none" fromWordArt="1">
              <a:prstTxWarp prst="textSlantDown">
                <a:avLst>
                  <a:gd name="adj" fmla="val 44444"/>
                </a:avLst>
              </a:prstTxWarp>
            </a:bodyPr>
            <a:lstStyle/>
            <a:p>
              <a:pPr algn="ctr" rtl="0">
                <a:buNone/>
              </a:pPr>
              <a:r>
                <a:rPr lang="en-US" sz="1200" kern="10" spc="0" smtClean="0">
                  <a:ln w="9525">
                    <a:solidFill>
                      <a:srgbClr val="000000"/>
                    </a:solidFill>
                    <a:round/>
                    <a:headEnd/>
                    <a:tailEnd/>
                  </a:ln>
                  <a:solidFill>
                    <a:srgbClr val="000000"/>
                  </a:solidFill>
                  <a:effectLst/>
                  <a:latin typeface="Calibri"/>
                  <a:cs typeface="Calibri"/>
                </a:rPr>
                <a:t>STUDENT</a:t>
              </a:r>
              <a:endParaRPr lang="en-US" sz="1200" kern="10" spc="0">
                <a:ln w="9525">
                  <a:solidFill>
                    <a:srgbClr val="000000"/>
                  </a:solidFill>
                  <a:round/>
                  <a:headEnd/>
                  <a:tailEnd/>
                </a:ln>
                <a:solidFill>
                  <a:srgbClr val="000000"/>
                </a:solidFill>
                <a:effectLst/>
                <a:latin typeface="Calibri"/>
                <a:cs typeface="Calibri"/>
              </a:endParaRPr>
            </a:p>
          </p:txBody>
        </p:sp>
        <p:sp>
          <p:nvSpPr>
            <p:cNvPr id="12" name="Line 10"/>
            <p:cNvSpPr>
              <a:spLocks noChangeShapeType="1"/>
            </p:cNvSpPr>
            <p:nvPr/>
          </p:nvSpPr>
          <p:spPr bwMode="auto">
            <a:xfrm flipV="1">
              <a:off x="5895" y="7643"/>
              <a:ext cx="1" cy="87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1"/>
            <p:cNvSpPr>
              <a:spLocks noChangeShapeType="1"/>
            </p:cNvSpPr>
            <p:nvPr/>
          </p:nvSpPr>
          <p:spPr bwMode="auto">
            <a:xfrm flipH="1">
              <a:off x="6833" y="6203"/>
              <a:ext cx="660" cy="35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2"/>
            <p:cNvSpPr>
              <a:spLocks noChangeShapeType="1"/>
            </p:cNvSpPr>
            <p:nvPr/>
          </p:nvSpPr>
          <p:spPr bwMode="auto">
            <a:xfrm>
              <a:off x="4815" y="5821"/>
              <a:ext cx="804" cy="51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5" name="TextBox 14"/>
          <p:cNvSpPr txBox="1"/>
          <p:nvPr/>
        </p:nvSpPr>
        <p:spPr>
          <a:xfrm>
            <a:off x="1524000" y="381000"/>
            <a:ext cx="6096000" cy="523220"/>
          </a:xfrm>
          <a:prstGeom prst="rect">
            <a:avLst/>
          </a:prstGeom>
          <a:noFill/>
        </p:spPr>
        <p:txBody>
          <a:bodyPr wrap="square" rtlCol="0">
            <a:spAutoFit/>
          </a:bodyPr>
          <a:lstStyle/>
          <a:p>
            <a:pPr algn="ctr"/>
            <a:r>
              <a:rPr lang="en-US" sz="2800" dirty="0" smtClean="0"/>
              <a:t>Real Learning Connections Project</a:t>
            </a:r>
            <a:endParaRPr lang="en-US" sz="2800" dirty="0"/>
          </a:p>
        </p:txBody>
      </p:sp>
    </p:spTree>
    <p:extLst>
      <p:ext uri="{BB962C8B-B14F-4D97-AF65-F5344CB8AC3E}">
        <p14:creationId xmlns:p14="http://schemas.microsoft.com/office/powerpoint/2010/main" val="1047072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Training vs. Education</a:t>
            </a:r>
            <a:endParaRPr lang="en-US" dirty="0"/>
          </a:p>
        </p:txBody>
      </p:sp>
      <p:sp>
        <p:nvSpPr>
          <p:cNvPr id="4" name="Text Placeholder 3"/>
          <p:cNvSpPr>
            <a:spLocks noGrp="1"/>
          </p:cNvSpPr>
          <p:nvPr>
            <p:ph type="body" idx="1"/>
          </p:nvPr>
        </p:nvSpPr>
        <p:spPr/>
        <p:txBody>
          <a:bodyPr/>
          <a:lstStyle/>
          <a:p>
            <a:pPr algn="ctr"/>
            <a:r>
              <a:rPr lang="en-US" dirty="0" smtClean="0"/>
              <a:t>Training</a:t>
            </a:r>
            <a:endParaRPr lang="en-US" dirty="0"/>
          </a:p>
        </p:txBody>
      </p:sp>
      <p:sp>
        <p:nvSpPr>
          <p:cNvPr id="6" name="Text Placeholder 5"/>
          <p:cNvSpPr>
            <a:spLocks noGrp="1"/>
          </p:cNvSpPr>
          <p:nvPr>
            <p:ph type="body" sz="half" idx="3"/>
          </p:nvPr>
        </p:nvSpPr>
        <p:spPr/>
        <p:txBody>
          <a:bodyPr/>
          <a:lstStyle/>
          <a:p>
            <a:pPr algn="ctr"/>
            <a:r>
              <a:rPr lang="en-US" dirty="0" smtClean="0"/>
              <a:t>Education</a:t>
            </a:r>
            <a:endParaRPr lang="en-US" dirty="0"/>
          </a:p>
        </p:txBody>
      </p:sp>
      <p:sp>
        <p:nvSpPr>
          <p:cNvPr id="5" name="Content Placeholder 4"/>
          <p:cNvSpPr>
            <a:spLocks noGrp="1"/>
          </p:cNvSpPr>
          <p:nvPr>
            <p:ph sz="quarter" idx="2"/>
          </p:nvPr>
        </p:nvSpPr>
        <p:spPr/>
        <p:txBody>
          <a:bodyPr/>
          <a:lstStyle/>
          <a:p>
            <a:r>
              <a:rPr lang="en-US" dirty="0" smtClean="0"/>
              <a:t>Practice</a:t>
            </a:r>
          </a:p>
          <a:p>
            <a:endParaRPr lang="en-US" dirty="0" smtClean="0"/>
          </a:p>
          <a:p>
            <a:r>
              <a:rPr lang="en-US" dirty="0" smtClean="0"/>
              <a:t>Taking action</a:t>
            </a:r>
          </a:p>
          <a:p>
            <a:endParaRPr lang="en-US" dirty="0" smtClean="0"/>
          </a:p>
          <a:p>
            <a:r>
              <a:rPr lang="en-US" dirty="0" smtClean="0"/>
              <a:t>Focus on performance</a:t>
            </a:r>
          </a:p>
          <a:p>
            <a:endParaRPr lang="en-US" dirty="0" smtClean="0"/>
          </a:p>
          <a:p>
            <a:r>
              <a:rPr lang="en-US" dirty="0" smtClean="0"/>
              <a:t>Knowledge content</a:t>
            </a:r>
          </a:p>
          <a:p>
            <a:endParaRPr lang="en-US" dirty="0" smtClean="0"/>
          </a:p>
          <a:p>
            <a:r>
              <a:rPr lang="en-US" dirty="0" smtClean="0"/>
              <a:t>Educating first</a:t>
            </a:r>
          </a:p>
          <a:p>
            <a:endParaRPr lang="en-US" dirty="0"/>
          </a:p>
        </p:txBody>
      </p:sp>
      <p:sp>
        <p:nvSpPr>
          <p:cNvPr id="7" name="Content Placeholder 6"/>
          <p:cNvSpPr>
            <a:spLocks noGrp="1"/>
          </p:cNvSpPr>
          <p:nvPr>
            <p:ph sz="quarter" idx="4"/>
          </p:nvPr>
        </p:nvSpPr>
        <p:spPr/>
        <p:txBody>
          <a:bodyPr/>
          <a:lstStyle/>
          <a:p>
            <a:r>
              <a:rPr lang="en-US" dirty="0" smtClean="0"/>
              <a:t>Theory</a:t>
            </a:r>
          </a:p>
          <a:p>
            <a:endParaRPr lang="en-US" dirty="0" smtClean="0"/>
          </a:p>
          <a:p>
            <a:r>
              <a:rPr lang="en-US" dirty="0" smtClean="0"/>
              <a:t>Cultivate minds</a:t>
            </a:r>
          </a:p>
          <a:p>
            <a:endParaRPr lang="en-US" dirty="0" smtClean="0"/>
          </a:p>
          <a:p>
            <a:r>
              <a:rPr lang="en-US" dirty="0" smtClean="0"/>
              <a:t>Knowledge</a:t>
            </a:r>
          </a:p>
          <a:p>
            <a:endParaRPr lang="en-US" b="1" dirty="0" smtClean="0"/>
          </a:p>
          <a:p>
            <a:r>
              <a:rPr lang="en-US" dirty="0" smtClean="0"/>
              <a:t>Change to known's</a:t>
            </a:r>
          </a:p>
          <a:p>
            <a:endParaRPr lang="en-US" dirty="0" smtClean="0"/>
          </a:p>
          <a:p>
            <a:r>
              <a:rPr lang="en-US" dirty="0" smtClean="0"/>
              <a:t>Training for something</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pPr algn="ctr"/>
            <a:r>
              <a:rPr lang="en-US" dirty="0" smtClean="0"/>
              <a:t>O*Net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471613"/>
            <a:ext cx="9058275" cy="391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128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Welder KSA’s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307436"/>
            <a:ext cx="6324600" cy="555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35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How important?</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8991600"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4045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Activities</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8972550" cy="4756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488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470" y="2133600"/>
            <a:ext cx="8426580" cy="3480816"/>
          </a:xfrm>
          <a:prstGeom prst="rect">
            <a:avLst/>
          </a:prstGeom>
        </p:spPr>
      </p:pic>
      <p:sp>
        <p:nvSpPr>
          <p:cNvPr id="3" name="Title 2"/>
          <p:cNvSpPr>
            <a:spLocks noGrp="1"/>
          </p:cNvSpPr>
          <p:nvPr>
            <p:ph type="title"/>
          </p:nvPr>
        </p:nvSpPr>
        <p:spPr/>
        <p:txBody>
          <a:bodyPr/>
          <a:lstStyle/>
          <a:p>
            <a:r>
              <a:rPr lang="en-US" dirty="0" smtClean="0"/>
              <a:t>Links to old ACRL standards</a:t>
            </a:r>
            <a:endParaRPr lang="en-US" dirty="0"/>
          </a:p>
        </p:txBody>
      </p:sp>
      <p:sp>
        <p:nvSpPr>
          <p:cNvPr id="4" name="Content Placeholder 3"/>
          <p:cNvSpPr>
            <a:spLocks noGrp="1"/>
          </p:cNvSpPr>
          <p:nvPr>
            <p:ph idx="1"/>
          </p:nvPr>
        </p:nvSpPr>
        <p:spPr>
          <a:xfrm>
            <a:off x="228600" y="1481329"/>
            <a:ext cx="8458200" cy="4525963"/>
          </a:xfrm>
        </p:spPr>
        <p:txBody>
          <a:bodyPr/>
          <a:lstStyle/>
          <a:p>
            <a:endParaRPr lang="en-US"/>
          </a:p>
        </p:txBody>
      </p:sp>
    </p:spTree>
    <p:extLst>
      <p:ext uri="{BB962C8B-B14F-4D97-AF65-F5344CB8AC3E}">
        <p14:creationId xmlns:p14="http://schemas.microsoft.com/office/powerpoint/2010/main" val="2620809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Project Information Literacy</a:t>
            </a:r>
            <a:endParaRPr lang="en-US" dirty="0"/>
          </a:p>
        </p:txBody>
      </p:sp>
      <p:sp>
        <p:nvSpPr>
          <p:cNvPr id="9" name="Text Placeholder 8"/>
          <p:cNvSpPr>
            <a:spLocks noGrp="1"/>
          </p:cNvSpPr>
          <p:nvPr>
            <p:ph type="body" idx="1"/>
          </p:nvPr>
        </p:nvSpPr>
        <p:spPr/>
        <p:txBody>
          <a:bodyPr/>
          <a:lstStyle/>
          <a:p>
            <a:pPr algn="ctr"/>
            <a:r>
              <a:rPr lang="en-US" dirty="0" smtClean="0"/>
              <a:t>Students</a:t>
            </a:r>
            <a:endParaRPr lang="en-US" dirty="0"/>
          </a:p>
        </p:txBody>
      </p:sp>
      <p:sp>
        <p:nvSpPr>
          <p:cNvPr id="11" name="Text Placeholder 10"/>
          <p:cNvSpPr>
            <a:spLocks noGrp="1"/>
          </p:cNvSpPr>
          <p:nvPr>
            <p:ph type="body" sz="half" idx="3"/>
          </p:nvPr>
        </p:nvSpPr>
        <p:spPr/>
        <p:txBody>
          <a:bodyPr/>
          <a:lstStyle/>
          <a:p>
            <a:pPr algn="ctr"/>
            <a:r>
              <a:rPr lang="en-US" dirty="0" smtClean="0"/>
              <a:t>Employers</a:t>
            </a:r>
            <a:endParaRPr lang="en-US" dirty="0"/>
          </a:p>
        </p:txBody>
      </p:sp>
      <p:sp>
        <p:nvSpPr>
          <p:cNvPr id="10" name="Content Placeholder 9"/>
          <p:cNvSpPr>
            <a:spLocks noGrp="1"/>
          </p:cNvSpPr>
          <p:nvPr>
            <p:ph sz="quarter" idx="2"/>
          </p:nvPr>
        </p:nvSpPr>
        <p:spPr/>
        <p:txBody>
          <a:bodyPr/>
          <a:lstStyle/>
          <a:p>
            <a:endParaRPr lang="en-US" dirty="0" smtClean="0"/>
          </a:p>
          <a:p>
            <a:r>
              <a:rPr lang="en-US" dirty="0" smtClean="0"/>
              <a:t>Difficulty to solve problems</a:t>
            </a:r>
          </a:p>
          <a:p>
            <a:endParaRPr lang="en-US" dirty="0"/>
          </a:p>
          <a:p>
            <a:r>
              <a:rPr lang="en-US" dirty="0" smtClean="0"/>
              <a:t>Lack of sense of urgency</a:t>
            </a:r>
          </a:p>
          <a:p>
            <a:endParaRPr lang="en-US" dirty="0"/>
          </a:p>
          <a:p>
            <a:r>
              <a:rPr lang="en-US" dirty="0" smtClean="0"/>
              <a:t>Needed to reach out to colleagues </a:t>
            </a:r>
            <a:endParaRPr lang="en-US" dirty="0"/>
          </a:p>
        </p:txBody>
      </p:sp>
      <p:sp>
        <p:nvSpPr>
          <p:cNvPr id="12" name="Content Placeholder 11"/>
          <p:cNvSpPr>
            <a:spLocks noGrp="1"/>
          </p:cNvSpPr>
          <p:nvPr>
            <p:ph sz="quarter" idx="4"/>
          </p:nvPr>
        </p:nvSpPr>
        <p:spPr/>
        <p:txBody>
          <a:bodyPr/>
          <a:lstStyle/>
          <a:p>
            <a:endParaRPr lang="en-US" dirty="0" smtClean="0"/>
          </a:p>
          <a:p>
            <a:r>
              <a:rPr lang="en-US" dirty="0" smtClean="0"/>
              <a:t>Online searching skills</a:t>
            </a:r>
          </a:p>
          <a:p>
            <a:endParaRPr lang="en-US" dirty="0"/>
          </a:p>
          <a:p>
            <a:r>
              <a:rPr lang="en-US" dirty="0" smtClean="0"/>
              <a:t>Traditional research competencies</a:t>
            </a:r>
          </a:p>
          <a:p>
            <a:endParaRPr lang="en-US" dirty="0"/>
          </a:p>
          <a:p>
            <a:r>
              <a:rPr lang="en-US" dirty="0" smtClean="0"/>
              <a:t>Interpreting results</a:t>
            </a:r>
          </a:p>
          <a:p>
            <a:endParaRPr lang="en-US" dirty="0"/>
          </a:p>
          <a:p>
            <a:r>
              <a:rPr lang="en-US" dirty="0" smtClean="0"/>
              <a:t>Work with team</a:t>
            </a:r>
            <a:endParaRPr lang="en-US" dirty="0"/>
          </a:p>
        </p:txBody>
      </p:sp>
    </p:spTree>
    <p:extLst>
      <p:ext uri="{BB962C8B-B14F-4D97-AF65-F5344CB8AC3E}">
        <p14:creationId xmlns:p14="http://schemas.microsoft.com/office/powerpoint/2010/main" val="3257926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698" y="0"/>
            <a:ext cx="5220603" cy="6858000"/>
          </a:xfrm>
          <a:prstGeom prst="rect">
            <a:avLst/>
          </a:prstGeom>
        </p:spPr>
      </p:pic>
    </p:spTree>
    <p:extLst>
      <p:ext uri="{BB962C8B-B14F-4D97-AF65-F5344CB8AC3E}">
        <p14:creationId xmlns:p14="http://schemas.microsoft.com/office/powerpoint/2010/main" val="792179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Preparing Students</a:t>
            </a:r>
            <a:endParaRPr lang="en-US" dirty="0"/>
          </a:p>
        </p:txBody>
      </p:sp>
      <p:sp>
        <p:nvSpPr>
          <p:cNvPr id="5" name="Text Placeholder 4"/>
          <p:cNvSpPr>
            <a:spLocks noGrp="1"/>
          </p:cNvSpPr>
          <p:nvPr>
            <p:ph type="body" idx="1"/>
          </p:nvPr>
        </p:nvSpPr>
        <p:spPr/>
        <p:txBody>
          <a:bodyPr/>
          <a:lstStyle/>
          <a:p>
            <a:pPr algn="ctr"/>
            <a:r>
              <a:rPr lang="en-US" dirty="0" smtClean="0"/>
              <a:t>Forsyth’s QEP</a:t>
            </a:r>
            <a:endParaRPr lang="en-US" dirty="0"/>
          </a:p>
        </p:txBody>
      </p:sp>
      <p:sp>
        <p:nvSpPr>
          <p:cNvPr id="7" name="Text Placeholder 6"/>
          <p:cNvSpPr>
            <a:spLocks noGrp="1"/>
          </p:cNvSpPr>
          <p:nvPr>
            <p:ph type="body" sz="half" idx="3"/>
          </p:nvPr>
        </p:nvSpPr>
        <p:spPr/>
        <p:txBody>
          <a:bodyPr/>
          <a:lstStyle/>
          <a:p>
            <a:pPr algn="ctr"/>
            <a:r>
              <a:rPr lang="en-US" dirty="0" smtClean="0"/>
              <a:t>Workplace Perspective</a:t>
            </a:r>
            <a:endParaRPr lang="en-US" dirty="0"/>
          </a:p>
        </p:txBody>
      </p:sp>
      <p:pic>
        <p:nvPicPr>
          <p:cNvPr id="9" name="Content Placeholder 8"/>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1060592" y="1828800"/>
            <a:ext cx="2857500" cy="3200400"/>
          </a:xfrm>
        </p:spPr>
      </p:pic>
      <p:sp>
        <p:nvSpPr>
          <p:cNvPr id="8" name="Content Placeholder 7"/>
          <p:cNvSpPr>
            <a:spLocks noGrp="1"/>
          </p:cNvSpPr>
          <p:nvPr>
            <p:ph sz="quarter" idx="4"/>
          </p:nvPr>
        </p:nvSpPr>
        <p:spPr/>
        <p:txBody>
          <a:bodyPr/>
          <a:lstStyle/>
          <a:p>
            <a:r>
              <a:rPr lang="en-US" dirty="0" smtClean="0"/>
              <a:t>What Employers said:</a:t>
            </a:r>
          </a:p>
          <a:p>
            <a:pPr lvl="1"/>
            <a:endParaRPr lang="en-US" dirty="0"/>
          </a:p>
          <a:p>
            <a:pPr lvl="1"/>
            <a:r>
              <a:rPr lang="en-US" dirty="0" smtClean="0"/>
              <a:t>Communication skills</a:t>
            </a:r>
          </a:p>
          <a:p>
            <a:pPr lvl="1"/>
            <a:endParaRPr lang="en-US" dirty="0"/>
          </a:p>
          <a:p>
            <a:pPr lvl="1"/>
            <a:r>
              <a:rPr lang="en-US" dirty="0" smtClean="0"/>
              <a:t>Social/networking skills</a:t>
            </a:r>
          </a:p>
          <a:p>
            <a:pPr lvl="1"/>
            <a:endParaRPr lang="en-US" dirty="0"/>
          </a:p>
          <a:p>
            <a:pPr lvl="1"/>
            <a:r>
              <a:rPr lang="en-US" dirty="0" smtClean="0"/>
              <a:t>Problem solving</a:t>
            </a:r>
          </a:p>
          <a:p>
            <a:pPr lvl="1"/>
            <a:endParaRPr lang="en-US" dirty="0"/>
          </a:p>
          <a:p>
            <a:pPr lvl="1"/>
            <a:r>
              <a:rPr lang="en-US" dirty="0" smtClean="0"/>
              <a:t>Computer is not workspace</a:t>
            </a:r>
          </a:p>
          <a:p>
            <a:pPr lvl="1"/>
            <a:endParaRPr lang="en-US" dirty="0"/>
          </a:p>
          <a:p>
            <a:pPr lvl="1"/>
            <a:endParaRPr lang="en-US" dirty="0"/>
          </a:p>
        </p:txBody>
      </p:sp>
    </p:spTree>
    <p:extLst>
      <p:ext uri="{BB962C8B-B14F-4D97-AF65-F5344CB8AC3E}">
        <p14:creationId xmlns:p14="http://schemas.microsoft.com/office/powerpoint/2010/main" val="2812686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278"/>
            <a:ext cx="9144000" cy="6345444"/>
          </a:xfrm>
          <a:prstGeom prst="rect">
            <a:avLst/>
          </a:prstGeom>
        </p:spPr>
      </p:pic>
    </p:spTree>
    <p:extLst>
      <p:ext uri="{BB962C8B-B14F-4D97-AF65-F5344CB8AC3E}">
        <p14:creationId xmlns:p14="http://schemas.microsoft.com/office/powerpoint/2010/main" val="426827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 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Community colleges and their libraries serve a broad range of needs, including vocational/technical programs needing different information skills</a:t>
            </a:r>
          </a:p>
          <a:p>
            <a:r>
              <a:rPr lang="en-US" dirty="0" smtClean="0"/>
              <a:t>Need for workplace literacy </a:t>
            </a:r>
            <a:r>
              <a:rPr lang="en-US" smtClean="0"/>
              <a:t>instruction strong</a:t>
            </a:r>
            <a:endParaRPr lang="en-US" dirty="0" smtClean="0"/>
          </a:p>
          <a:p>
            <a:r>
              <a:rPr lang="en-US" dirty="0" smtClean="0"/>
              <a:t>Advocacy needed for support of this unique environment</a:t>
            </a:r>
          </a:p>
          <a:p>
            <a:r>
              <a:rPr lang="en-US" dirty="0" smtClean="0"/>
              <a:t>Uniqueness translates into broader range of skill sets for librarians</a:t>
            </a:r>
          </a:p>
          <a:p>
            <a:r>
              <a:rPr lang="en-US" dirty="0" smtClean="0"/>
              <a:t>Workforce changes still trending high, challenges for librarians will increase</a:t>
            </a:r>
          </a:p>
          <a:p>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http://languagelog.ldc.upenn.edu/nll/?p=1701</a:t>
            </a:r>
          </a:p>
          <a:p>
            <a:endParaRPr lang="en-US" dirty="0"/>
          </a:p>
          <a:p>
            <a:r>
              <a:rPr lang="en-US" dirty="0"/>
              <a:t>http://uncg.worldcat.org/title/an-assessment-of-google-books-metadata/oclc/4839658031</a:t>
            </a:r>
          </a:p>
        </p:txBody>
      </p:sp>
      <p:sp>
        <p:nvSpPr>
          <p:cNvPr id="3" name="Title 2"/>
          <p:cNvSpPr>
            <a:spLocks noGrp="1"/>
          </p:cNvSpPr>
          <p:nvPr>
            <p:ph type="title"/>
          </p:nvPr>
        </p:nvSpPr>
        <p:spPr/>
        <p:txBody>
          <a:bodyPr/>
          <a:lstStyle/>
          <a:p>
            <a:pPr algn="ctr"/>
            <a:r>
              <a:rPr lang="en-US" dirty="0" smtClean="0"/>
              <a:t>Trusting Google</a:t>
            </a:r>
            <a:endParaRPr lang="en-US" dirty="0"/>
          </a:p>
        </p:txBody>
      </p:sp>
    </p:spTree>
    <p:extLst>
      <p:ext uri="{BB962C8B-B14F-4D97-AF65-F5344CB8AC3E}">
        <p14:creationId xmlns:p14="http://schemas.microsoft.com/office/powerpoint/2010/main" val="2589647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Project Information Literacy</a:t>
            </a:r>
          </a:p>
          <a:p>
            <a:endParaRPr lang="en-US" dirty="0"/>
          </a:p>
          <a:p>
            <a:r>
              <a:rPr lang="en-US" dirty="0" smtClean="0"/>
              <a:t>Talking to employers</a:t>
            </a:r>
          </a:p>
          <a:p>
            <a:endParaRPr lang="en-US" dirty="0"/>
          </a:p>
          <a:p>
            <a:r>
              <a:rPr lang="en-US" dirty="0" smtClean="0"/>
              <a:t>Curriculum mapping</a:t>
            </a:r>
          </a:p>
          <a:p>
            <a:endParaRPr lang="en-US" dirty="0"/>
          </a:p>
          <a:p>
            <a:r>
              <a:rPr lang="en-US" dirty="0" smtClean="0"/>
              <a:t>Expansion of resources</a:t>
            </a:r>
          </a:p>
          <a:p>
            <a:endParaRPr lang="en-US" dirty="0"/>
          </a:p>
          <a:p>
            <a:r>
              <a:rPr lang="en-US" dirty="0" smtClean="0"/>
              <a:t>Feedback from you!</a:t>
            </a:r>
            <a:endParaRPr lang="en-US" dirty="0"/>
          </a:p>
        </p:txBody>
      </p:sp>
      <p:sp>
        <p:nvSpPr>
          <p:cNvPr id="3" name="Title 2"/>
          <p:cNvSpPr>
            <a:spLocks noGrp="1"/>
          </p:cNvSpPr>
          <p:nvPr>
            <p:ph type="title"/>
          </p:nvPr>
        </p:nvSpPr>
        <p:spPr/>
        <p:txBody>
          <a:bodyPr/>
          <a:lstStyle/>
          <a:p>
            <a:pPr algn="ctr"/>
            <a:r>
              <a:rPr lang="en-US" dirty="0" smtClean="0"/>
              <a:t>Where do We Go From Here</a:t>
            </a:r>
            <a:endParaRPr lang="en-US" dirty="0"/>
          </a:p>
        </p:txBody>
      </p:sp>
    </p:spTree>
    <p:extLst>
      <p:ext uri="{BB962C8B-B14F-4D97-AF65-F5344CB8AC3E}">
        <p14:creationId xmlns:p14="http://schemas.microsoft.com/office/powerpoint/2010/main" val="544654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Workplace Information Literacy Instruction Project</a:t>
            </a:r>
            <a:endParaRPr lang="en-US" sz="4000" dirty="0"/>
          </a:p>
        </p:txBody>
      </p:sp>
      <p:sp>
        <p:nvSpPr>
          <p:cNvPr id="3" name="Subtitle 2"/>
          <p:cNvSpPr>
            <a:spLocks noGrp="1"/>
          </p:cNvSpPr>
          <p:nvPr>
            <p:ph type="subTitle" idx="1"/>
          </p:nvPr>
        </p:nvSpPr>
        <p:spPr/>
        <p:txBody>
          <a:bodyPr>
            <a:noAutofit/>
          </a:bodyPr>
          <a:lstStyle/>
          <a:p>
            <a:endParaRPr lang="en-US" dirty="0" smtClean="0"/>
          </a:p>
          <a:p>
            <a:pPr>
              <a:spcAft>
                <a:spcPts val="0"/>
              </a:spcAft>
            </a:pPr>
            <a:r>
              <a:rPr lang="en-US" b="1" dirty="0" smtClean="0"/>
              <a:t>Harper Campus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2010" y="3691168"/>
            <a:ext cx="1966331" cy="472915"/>
          </a:xfrm>
          <a:prstGeom prst="rect">
            <a:avLst/>
          </a:prstGeom>
        </p:spPr>
      </p:pic>
    </p:spTree>
    <p:extLst>
      <p:ext uri="{BB962C8B-B14F-4D97-AF65-F5344CB8AC3E}">
        <p14:creationId xmlns:p14="http://schemas.microsoft.com/office/powerpoint/2010/main" val="11659432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Overview</a:t>
            </a:r>
            <a:endParaRPr lang="en-US" dirty="0"/>
          </a:p>
        </p:txBody>
      </p:sp>
      <p:sp>
        <p:nvSpPr>
          <p:cNvPr id="3" name="Content Placeholder 2"/>
          <p:cNvSpPr>
            <a:spLocks noGrp="1"/>
          </p:cNvSpPr>
          <p:nvPr>
            <p:ph idx="1"/>
          </p:nvPr>
        </p:nvSpPr>
        <p:spPr/>
        <p:txBody>
          <a:bodyPr/>
          <a:lstStyle/>
          <a:p>
            <a:r>
              <a:rPr lang="en-US" dirty="0" smtClean="0"/>
              <a:t>NCLA Leadership Institute Project</a:t>
            </a:r>
          </a:p>
          <a:p>
            <a:r>
              <a:rPr lang="en-US" dirty="0" smtClean="0"/>
              <a:t>Initial planning phase</a:t>
            </a:r>
          </a:p>
          <a:p>
            <a:r>
              <a:rPr lang="en-US" dirty="0" smtClean="0"/>
              <a:t>Pilot Programs</a:t>
            </a:r>
          </a:p>
          <a:p>
            <a:pPr lvl="1"/>
            <a:r>
              <a:rPr lang="en-US" dirty="0" smtClean="0"/>
              <a:t>Advertising and Graphic Design </a:t>
            </a:r>
          </a:p>
          <a:p>
            <a:pPr lvl="1"/>
            <a:r>
              <a:rPr lang="en-US" dirty="0" smtClean="0"/>
              <a:t>Air Conditioning, Heating &amp; Refrigeration</a:t>
            </a:r>
          </a:p>
          <a:p>
            <a:endParaRPr lang="en-US" dirty="0" smtClean="0"/>
          </a:p>
          <a:p>
            <a:endParaRPr lang="en-US" dirty="0"/>
          </a:p>
        </p:txBody>
      </p:sp>
    </p:spTree>
    <p:extLst>
      <p:ext uri="{BB962C8B-B14F-4D97-AF65-F5344CB8AC3E}">
        <p14:creationId xmlns:p14="http://schemas.microsoft.com/office/powerpoint/2010/main" val="40656093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normAutofit fontScale="92500"/>
          </a:bodyPr>
          <a:lstStyle/>
          <a:p>
            <a:r>
              <a:rPr lang="en-US" dirty="0" smtClean="0"/>
              <a:t>CPCC Harper Campus Programs</a:t>
            </a:r>
          </a:p>
          <a:p>
            <a:r>
              <a:rPr lang="en-US" dirty="0" smtClean="0"/>
              <a:t>Collaborative relationship exists with program faculty</a:t>
            </a:r>
          </a:p>
          <a:p>
            <a:r>
              <a:rPr lang="en-US" dirty="0" smtClean="0"/>
              <a:t>Libraries are seldom seen as a resource in trade/career type programs</a:t>
            </a:r>
          </a:p>
          <a:p>
            <a:r>
              <a:rPr lang="en-US" dirty="0" smtClean="0"/>
              <a:t>Students need workplace information and digital literacy skills</a:t>
            </a:r>
          </a:p>
          <a:p>
            <a:r>
              <a:rPr lang="en-US" dirty="0" smtClean="0"/>
              <a:t>Opportunity to correlate library services to student success and employability</a:t>
            </a:r>
          </a:p>
          <a:p>
            <a:endParaRPr lang="en-US" dirty="0" smtClean="0"/>
          </a:p>
          <a:p>
            <a:endParaRPr lang="en-US" dirty="0" smtClean="0"/>
          </a:p>
          <a:p>
            <a:pPr marL="457200" lvl="1" indent="0">
              <a:buNone/>
            </a:pPr>
            <a:endParaRPr lang="en-US" dirty="0" smtClean="0"/>
          </a:p>
          <a:p>
            <a:pPr marL="457200" lvl="1"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27700522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txBox="1">
            <a:spLocks/>
          </p:cNvSpPr>
          <p:nvPr/>
        </p:nvSpPr>
        <p:spPr>
          <a:xfrm>
            <a:off x="4418512" y="5172895"/>
            <a:ext cx="3538728" cy="953587"/>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Clr>
                <a:srgbClr val="83992A"/>
              </a:buClr>
            </a:pPr>
            <a:r>
              <a:rPr lang="en-US" b="1" dirty="0" smtClean="0">
                <a:solidFill>
                  <a:srgbClr val="83992A">
                    <a:lumMod val="75000"/>
                  </a:srgbClr>
                </a:solidFill>
              </a:rPr>
              <a:t>Fall 2015</a:t>
            </a:r>
          </a:p>
          <a:p>
            <a:pPr lvl="1">
              <a:buClr>
                <a:srgbClr val="83992A"/>
              </a:buClr>
            </a:pPr>
            <a:r>
              <a:rPr lang="en-US" dirty="0" smtClean="0">
                <a:solidFill>
                  <a:prstClr val="black">
                    <a:lumMod val="85000"/>
                    <a:lumOff val="15000"/>
                  </a:prstClr>
                </a:solidFill>
              </a:rPr>
              <a:t>Formal start of 2 year pilot.</a:t>
            </a:r>
          </a:p>
          <a:p>
            <a:pPr lvl="1">
              <a:buClr>
                <a:srgbClr val="83992A"/>
              </a:buClr>
            </a:pPr>
            <a:endParaRPr lang="en-US" dirty="0">
              <a:solidFill>
                <a:prstClr val="black">
                  <a:lumMod val="85000"/>
                  <a:lumOff val="15000"/>
                </a:prstClr>
              </a:solidFill>
            </a:endParaRPr>
          </a:p>
        </p:txBody>
      </p:sp>
      <p:sp>
        <p:nvSpPr>
          <p:cNvPr id="4" name="Content Placeholder 2"/>
          <p:cNvSpPr txBox="1">
            <a:spLocks/>
          </p:cNvSpPr>
          <p:nvPr/>
        </p:nvSpPr>
        <p:spPr>
          <a:xfrm>
            <a:off x="803366" y="2560322"/>
            <a:ext cx="3429000" cy="2390503"/>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Clr>
                <a:srgbClr val="83992A"/>
              </a:buClr>
            </a:pPr>
            <a:r>
              <a:rPr lang="en-US" b="1" dirty="0" smtClean="0">
                <a:solidFill>
                  <a:srgbClr val="83992A">
                    <a:lumMod val="75000"/>
                  </a:srgbClr>
                </a:solidFill>
              </a:rPr>
              <a:t>Spring 2015</a:t>
            </a:r>
          </a:p>
          <a:p>
            <a:pPr lvl="1">
              <a:buClr>
                <a:srgbClr val="83992A"/>
              </a:buClr>
            </a:pPr>
            <a:r>
              <a:rPr lang="en-US" dirty="0" smtClean="0">
                <a:solidFill>
                  <a:prstClr val="black">
                    <a:lumMod val="85000"/>
                    <a:lumOff val="15000"/>
                  </a:prstClr>
                </a:solidFill>
              </a:rPr>
              <a:t>Draft Curriculum Map for A+GD and AHR</a:t>
            </a:r>
          </a:p>
          <a:p>
            <a:pPr lvl="1">
              <a:buClr>
                <a:srgbClr val="83992A"/>
              </a:buClr>
            </a:pPr>
            <a:r>
              <a:rPr lang="en-US" dirty="0" smtClean="0">
                <a:solidFill>
                  <a:prstClr val="black">
                    <a:lumMod val="85000"/>
                    <a:lumOff val="15000"/>
                  </a:prstClr>
                </a:solidFill>
              </a:rPr>
              <a:t>Pilot Class (AHR110) – March 19</a:t>
            </a:r>
          </a:p>
          <a:p>
            <a:pPr lvl="1">
              <a:buClr>
                <a:srgbClr val="83992A"/>
              </a:buClr>
            </a:pPr>
            <a:r>
              <a:rPr lang="en-US" dirty="0" smtClean="0">
                <a:solidFill>
                  <a:prstClr val="black">
                    <a:lumMod val="85000"/>
                    <a:lumOff val="15000"/>
                  </a:prstClr>
                </a:solidFill>
              </a:rPr>
              <a:t>Collaborate with instructors to develop assignments and learning outcomes</a:t>
            </a:r>
          </a:p>
          <a:p>
            <a:pPr lvl="1">
              <a:buClr>
                <a:srgbClr val="83992A"/>
              </a:buClr>
            </a:pPr>
            <a:endParaRPr lang="en-US" dirty="0" smtClean="0">
              <a:solidFill>
                <a:prstClr val="black">
                  <a:lumMod val="85000"/>
                  <a:lumOff val="15000"/>
                </a:prstClr>
              </a:solidFill>
            </a:endParaRPr>
          </a:p>
          <a:p>
            <a:pPr lvl="1">
              <a:buClr>
                <a:srgbClr val="83992A"/>
              </a:buClr>
            </a:pPr>
            <a:endParaRPr lang="en-US" dirty="0" smtClean="0">
              <a:solidFill>
                <a:prstClr val="black">
                  <a:lumMod val="85000"/>
                  <a:lumOff val="15000"/>
                </a:prstClr>
              </a:solidFill>
            </a:endParaRPr>
          </a:p>
          <a:p>
            <a:pPr lvl="1">
              <a:buClr>
                <a:srgbClr val="83992A"/>
              </a:buClr>
            </a:pPr>
            <a:endParaRPr lang="en-US" dirty="0">
              <a:solidFill>
                <a:prstClr val="black">
                  <a:lumMod val="85000"/>
                  <a:lumOff val="15000"/>
                </a:prstClr>
              </a:solidFill>
            </a:endParaRPr>
          </a:p>
        </p:txBody>
      </p:sp>
      <p:sp>
        <p:nvSpPr>
          <p:cNvPr id="5" name="Content Placeholder 3"/>
          <p:cNvSpPr txBox="1">
            <a:spLocks/>
          </p:cNvSpPr>
          <p:nvPr/>
        </p:nvSpPr>
        <p:spPr>
          <a:xfrm>
            <a:off x="4418512" y="2560320"/>
            <a:ext cx="3756224" cy="219456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Clr>
                <a:srgbClr val="83992A"/>
              </a:buClr>
            </a:pPr>
            <a:r>
              <a:rPr lang="en-US" b="1" dirty="0" smtClean="0">
                <a:solidFill>
                  <a:srgbClr val="83992A">
                    <a:lumMod val="75000"/>
                  </a:srgbClr>
                </a:solidFill>
              </a:rPr>
              <a:t>Summer 2015</a:t>
            </a:r>
          </a:p>
          <a:p>
            <a:pPr>
              <a:buClr>
                <a:srgbClr val="83992A"/>
              </a:buClr>
            </a:pPr>
            <a:r>
              <a:rPr lang="en-US" sz="2000" dirty="0" smtClean="0">
                <a:solidFill>
                  <a:prstClr val="black">
                    <a:lumMod val="85000"/>
                    <a:lumOff val="15000"/>
                  </a:prstClr>
                </a:solidFill>
              </a:rPr>
              <a:t>Continue research and literature review</a:t>
            </a:r>
          </a:p>
          <a:p>
            <a:pPr>
              <a:buClr>
                <a:srgbClr val="83992A"/>
              </a:buClr>
            </a:pPr>
            <a:r>
              <a:rPr lang="en-US" sz="2000" dirty="0" smtClean="0">
                <a:solidFill>
                  <a:prstClr val="black">
                    <a:lumMod val="85000"/>
                    <a:lumOff val="15000"/>
                  </a:prstClr>
                </a:solidFill>
              </a:rPr>
              <a:t>Finalize curriculum map</a:t>
            </a:r>
          </a:p>
          <a:p>
            <a:pPr>
              <a:buClr>
                <a:srgbClr val="83992A"/>
              </a:buClr>
            </a:pPr>
            <a:r>
              <a:rPr lang="en-US" sz="2000" dirty="0" smtClean="0">
                <a:solidFill>
                  <a:prstClr val="black">
                    <a:lumMod val="85000"/>
                    <a:lumOff val="15000"/>
                  </a:prstClr>
                </a:solidFill>
              </a:rPr>
              <a:t>Develop learning outcomes and lesson plans</a:t>
            </a:r>
          </a:p>
          <a:p>
            <a:pPr>
              <a:buClr>
                <a:srgbClr val="83992A"/>
              </a:buClr>
            </a:pPr>
            <a:r>
              <a:rPr lang="en-US" sz="2000" dirty="0" smtClean="0">
                <a:solidFill>
                  <a:prstClr val="black">
                    <a:lumMod val="85000"/>
                    <a:lumOff val="15000"/>
                  </a:prstClr>
                </a:solidFill>
              </a:rPr>
              <a:t>Work with Workplace Learning Department</a:t>
            </a:r>
          </a:p>
        </p:txBody>
      </p:sp>
    </p:spTree>
    <p:extLst>
      <p:ext uri="{BB962C8B-B14F-4D97-AF65-F5344CB8AC3E}">
        <p14:creationId xmlns:p14="http://schemas.microsoft.com/office/powerpoint/2010/main" val="667034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800599"/>
          </a:xfrm>
        </p:spPr>
        <p:txBody>
          <a:bodyPr>
            <a:noAutofit/>
          </a:bodyPr>
          <a:lstStyle/>
          <a:p>
            <a:r>
              <a:rPr lang="en-US" sz="1200" dirty="0"/>
              <a:t>Bird, Nora J., Michael A. Crumpton, </a:t>
            </a:r>
            <a:r>
              <a:rPr lang="en-US" sz="1200" dirty="0" err="1"/>
              <a:t>Melynda</a:t>
            </a:r>
            <a:r>
              <a:rPr lang="en-US" sz="1200" dirty="0"/>
              <a:t> </a:t>
            </a:r>
            <a:r>
              <a:rPr lang="en-US" sz="1200" dirty="0" err="1"/>
              <a:t>Ozan</a:t>
            </a:r>
            <a:r>
              <a:rPr lang="en-US" sz="1200" dirty="0"/>
              <a:t>, and Tim Williams. "Workplace Information Literacy: a Neglected Priority." </a:t>
            </a:r>
            <a:r>
              <a:rPr lang="en-US" sz="1200" i="1" dirty="0"/>
              <a:t>Journal of Business &amp; Finance Librarianship </a:t>
            </a:r>
            <a:r>
              <a:rPr lang="en-US" sz="1200" dirty="0"/>
              <a:t>17.1 (2012): 18-33</a:t>
            </a:r>
            <a:r>
              <a:rPr lang="en-US" sz="1200" dirty="0" smtClean="0"/>
              <a:t>.</a:t>
            </a:r>
          </a:p>
          <a:p>
            <a:r>
              <a:rPr lang="en-US" sz="1200" dirty="0" smtClean="0"/>
              <a:t>Head, </a:t>
            </a:r>
            <a:r>
              <a:rPr lang="en-US" sz="1200" dirty="0">
                <a:solidFill>
                  <a:prstClr val="black"/>
                </a:solidFill>
              </a:rPr>
              <a:t>Alison J.</a:t>
            </a:r>
            <a:r>
              <a:rPr lang="en-US" sz="1200" dirty="0" smtClean="0"/>
              <a:t> </a:t>
            </a:r>
            <a:r>
              <a:rPr lang="en-US" sz="1200" dirty="0"/>
              <a:t>and </a:t>
            </a:r>
            <a:r>
              <a:rPr lang="en-US" sz="1200" dirty="0" smtClean="0"/>
              <a:t>Eisenberg</a:t>
            </a:r>
            <a:r>
              <a:rPr lang="en-US" sz="1200" dirty="0"/>
              <a:t>, </a:t>
            </a:r>
            <a:r>
              <a:rPr lang="en-US" sz="1200" dirty="0">
                <a:solidFill>
                  <a:prstClr val="black"/>
                </a:solidFill>
              </a:rPr>
              <a:t>Michael B</a:t>
            </a:r>
            <a:r>
              <a:rPr lang="en-US" sz="1200" dirty="0" smtClean="0">
                <a:solidFill>
                  <a:prstClr val="black"/>
                </a:solidFill>
              </a:rPr>
              <a:t>., </a:t>
            </a:r>
            <a:r>
              <a:rPr lang="en-US" sz="1200" dirty="0" smtClean="0"/>
              <a:t>First </a:t>
            </a:r>
            <a:r>
              <a:rPr lang="en-US" sz="1200" dirty="0"/>
              <a:t>Monday, April 2011, </a:t>
            </a:r>
            <a:r>
              <a:rPr lang="en-US" sz="1200" dirty="0">
                <a:solidFill>
                  <a:prstClr val="black"/>
                </a:solidFill>
              </a:rPr>
              <a:t>"How College Students Use the Web to Conduct Everyday Life Research," </a:t>
            </a:r>
            <a:r>
              <a:rPr lang="en-US" sz="1200" dirty="0" smtClean="0"/>
              <a:t>vol</a:t>
            </a:r>
            <a:r>
              <a:rPr lang="en-US" sz="1200" dirty="0"/>
              <a:t>. 16, no. 4 (23 pages).</a:t>
            </a:r>
            <a:endParaRPr lang="en-US" sz="1200" dirty="0" smtClean="0"/>
          </a:p>
          <a:p>
            <a:r>
              <a:rPr lang="en-US" sz="1200" dirty="0" smtClean="0"/>
              <a:t>Head, A.J., Van </a:t>
            </a:r>
            <a:r>
              <a:rPr lang="en-US" sz="1200" dirty="0" err="1" smtClean="0"/>
              <a:t>Hoeck</a:t>
            </a:r>
            <a:r>
              <a:rPr lang="en-US" sz="1200" dirty="0" smtClean="0"/>
              <a:t>, M., </a:t>
            </a:r>
            <a:r>
              <a:rPr lang="en-US" sz="1200" dirty="0" err="1" smtClean="0"/>
              <a:t>Eschler</a:t>
            </a:r>
            <a:r>
              <a:rPr lang="en-US" sz="1200" dirty="0" smtClean="0"/>
              <a:t>, J. and Fullerton, S. (2013). “What Information Competencies matter in today’s workplace?, </a:t>
            </a:r>
            <a:r>
              <a:rPr lang="en-US" sz="1200" i="1" dirty="0" smtClean="0"/>
              <a:t>Library and Information Research </a:t>
            </a:r>
            <a:r>
              <a:rPr lang="en-US" sz="1200" dirty="0" smtClean="0"/>
              <a:t>37.114</a:t>
            </a:r>
          </a:p>
          <a:p>
            <a:r>
              <a:rPr lang="en-US" sz="1200" dirty="0" smtClean="0"/>
              <a:t>Karp, R. (2006). Leadership issues for community college librarians. In D. Dowell (Ed.) </a:t>
            </a:r>
            <a:r>
              <a:rPr lang="en-US" sz="1200" i="1" dirty="0" smtClean="0"/>
              <a:t>It’s all about student learning: Managing community and other college libraries in the 21</a:t>
            </a:r>
            <a:r>
              <a:rPr lang="en-US" sz="1200" i="1" baseline="30000" dirty="0" smtClean="0"/>
              <a:t>st</a:t>
            </a:r>
            <a:r>
              <a:rPr lang="en-US" sz="1200" i="1" dirty="0" smtClean="0"/>
              <a:t> century. </a:t>
            </a:r>
            <a:r>
              <a:rPr lang="en-US" sz="1200" dirty="0" smtClean="0"/>
              <a:t>Westport, CT: Libraries Unlimited. </a:t>
            </a:r>
          </a:p>
          <a:p>
            <a:r>
              <a:rPr lang="en-US" sz="1200" dirty="0" smtClean="0"/>
              <a:t>Lloyd, A. (2010). </a:t>
            </a:r>
            <a:r>
              <a:rPr lang="en-US" sz="1200" i="1" dirty="0" smtClean="0"/>
              <a:t>Information literacy landscapes: Information literacy in education, workplace, and everyday contexts.</a:t>
            </a:r>
            <a:r>
              <a:rPr lang="en-US" sz="1200" dirty="0" smtClean="0"/>
              <a:t> Oxford, UK: </a:t>
            </a:r>
            <a:r>
              <a:rPr lang="en-US" sz="1200" dirty="0" err="1" smtClean="0"/>
              <a:t>Chandos</a:t>
            </a:r>
            <a:r>
              <a:rPr lang="en-US" sz="1200" dirty="0" smtClean="0"/>
              <a:t> Publishing.</a:t>
            </a:r>
          </a:p>
          <a:p>
            <a:r>
              <a:rPr lang="en-US" sz="1200" dirty="0" smtClean="0"/>
              <a:t>Lloyd, A. and Williamson, K. (2008). Towards an understanding of information literacy in context: Implications for research. </a:t>
            </a:r>
            <a:r>
              <a:rPr lang="en-US" sz="1200" i="1" dirty="0" smtClean="0"/>
              <a:t>Journal of Librarianship and Information Science, 40</a:t>
            </a:r>
            <a:r>
              <a:rPr lang="en-US" sz="1200" dirty="0" smtClean="0"/>
              <a:t>(1),  3-12.</a:t>
            </a:r>
          </a:p>
          <a:p>
            <a:r>
              <a:rPr lang="en-US" sz="1200" dirty="0" smtClean="0"/>
              <a:t>O'Hanlon</a:t>
            </a:r>
            <a:r>
              <a:rPr lang="en-US" sz="1200" dirty="0"/>
              <a:t>, Nancy. "Information Literacy in the University Curriculum: Challenges for Outcomes Assessment." </a:t>
            </a:r>
            <a:r>
              <a:rPr lang="en-US" sz="1200" i="1" dirty="0"/>
              <a:t>Libraries and the Academy </a:t>
            </a:r>
            <a:r>
              <a:rPr lang="en-US" sz="1200" dirty="0"/>
              <a:t>7.2 (2007): 169-189. Web. 2 Feb. 2012. </a:t>
            </a:r>
          </a:p>
          <a:p>
            <a:r>
              <a:rPr lang="en-US" sz="1200" dirty="0"/>
              <a:t>Patterson, David. "Information Literacy and Community Colleges Students: Using New Approaches to Literacy Theory to Produce Equity." </a:t>
            </a:r>
            <a:r>
              <a:rPr lang="en-US" sz="1200" i="1" dirty="0"/>
              <a:t>Library Quarterly </a:t>
            </a:r>
            <a:r>
              <a:rPr lang="en-US" sz="1200" dirty="0"/>
              <a:t>79.3 (2009): 343-361</a:t>
            </a:r>
            <a:r>
              <a:rPr lang="en-US" sz="1200" dirty="0" smtClean="0"/>
              <a:t>.</a:t>
            </a:r>
          </a:p>
          <a:p>
            <a:r>
              <a:rPr lang="en-US" sz="1200" dirty="0" err="1"/>
              <a:t>Trott</a:t>
            </a:r>
            <a:r>
              <a:rPr lang="en-US" sz="1200" dirty="0"/>
              <a:t>, Barry, Nora J. Bird, and Ted Williams. "Casting a Wider Net: O*net, Workforce Development, and Information Literacy.(information Literacy and Instruction)(column)(website Overview)." </a:t>
            </a:r>
            <a:r>
              <a:rPr lang="en-US" sz="1200" i="1" dirty="0"/>
              <a:t>Reference &amp; User Services Quarterly</a:t>
            </a:r>
            <a:r>
              <a:rPr lang="en-US" sz="1200" dirty="0"/>
              <a:t>. 53.3 (2014).</a:t>
            </a:r>
            <a:endParaRPr lang="en-US" sz="1200" dirty="0" smtClean="0"/>
          </a:p>
          <a:p>
            <a:r>
              <a:rPr lang="en-US" sz="1200" dirty="0" smtClean="0"/>
              <a:t>Warren</a:t>
            </a:r>
            <a:r>
              <a:rPr lang="en-US" sz="1200" dirty="0"/>
              <a:t>, Leslie A. "Information Literacy in Community Colleges." </a:t>
            </a:r>
            <a:r>
              <a:rPr lang="en-US" sz="1200" i="1" dirty="0"/>
              <a:t>Reference &amp; User Services Quarterly </a:t>
            </a:r>
            <a:r>
              <a:rPr lang="en-US" sz="1200" dirty="0"/>
              <a:t>45.4 (2006): 297-303.</a:t>
            </a:r>
            <a:endParaRPr lang="en-US" sz="1200" dirty="0" smtClean="0"/>
          </a:p>
        </p:txBody>
      </p:sp>
      <p:sp>
        <p:nvSpPr>
          <p:cNvPr id="3" name="Title 2"/>
          <p:cNvSpPr>
            <a:spLocks noGrp="1"/>
          </p:cNvSpPr>
          <p:nvPr>
            <p:ph type="title"/>
          </p:nvPr>
        </p:nvSpPr>
        <p:spPr>
          <a:xfrm>
            <a:off x="457200" y="274638"/>
            <a:ext cx="8229600" cy="944562"/>
          </a:xfrm>
        </p:spPr>
        <p:txBody>
          <a:bodyPr/>
          <a:lstStyle/>
          <a:p>
            <a:pPr algn="ctr"/>
            <a:r>
              <a:rPr lang="en-US" dirty="0" smtClean="0"/>
              <a:t>References and Readings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P030000783">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860</TotalTime>
  <Words>1233</Words>
  <Application>Microsoft Office PowerPoint</Application>
  <PresentationFormat>On-screen Show (4:3)</PresentationFormat>
  <Paragraphs>274</Paragraphs>
  <Slides>38</Slides>
  <Notes>21</Notes>
  <HiddenSlides>0</HiddenSlides>
  <MMClips>0</MMClips>
  <ScaleCrop>false</ScaleCrop>
  <HeadingPairs>
    <vt:vector size="4" baseType="variant">
      <vt:variant>
        <vt:lpstr>Theme</vt:lpstr>
      </vt:variant>
      <vt:variant>
        <vt:i4>3</vt:i4>
      </vt:variant>
      <vt:variant>
        <vt:lpstr>Slide Titles</vt:lpstr>
      </vt:variant>
      <vt:variant>
        <vt:i4>38</vt:i4>
      </vt:variant>
    </vt:vector>
  </HeadingPairs>
  <TitlesOfParts>
    <vt:vector size="41" baseType="lpstr">
      <vt:lpstr>Concourse</vt:lpstr>
      <vt:lpstr>TP030000783</vt:lpstr>
      <vt:lpstr>Organic</vt:lpstr>
      <vt:lpstr>Workplace  Information Literacy</vt:lpstr>
      <vt:lpstr> From the work of Mike and Nora, focusing on CC Librarianship</vt:lpstr>
      <vt:lpstr>Unique Challenges of CC Libs</vt:lpstr>
      <vt:lpstr>General Community College curricular purposes:</vt:lpstr>
      <vt:lpstr>Information Literacy</vt:lpstr>
      <vt:lpstr>Annemaree Lloyd’s Work</vt:lpstr>
      <vt:lpstr>Focus Groups</vt:lpstr>
      <vt:lpstr>Producing IL Equity</vt:lpstr>
      <vt:lpstr>PowerPoint Presentation</vt:lpstr>
      <vt:lpstr>PowerPoint Presentation</vt:lpstr>
      <vt:lpstr>Working with Instructors</vt:lpstr>
      <vt:lpstr>Best Practices for LI in Workplace</vt:lpstr>
      <vt:lpstr>Related Workplace Research Skills</vt:lpstr>
      <vt:lpstr>Workplace Information  Competencies Needed</vt:lpstr>
      <vt:lpstr>McGill’s Continuing Education</vt:lpstr>
      <vt:lpstr>JMU  - Employer Expectations</vt:lpstr>
      <vt:lpstr>Crawford and Irving’s Human Element</vt:lpstr>
      <vt:lpstr>Kirkpatrick’s 4 Levels of  Training Evaluation</vt:lpstr>
      <vt:lpstr>ADDIE Model</vt:lpstr>
      <vt:lpstr>PowerPoint Presentation</vt:lpstr>
      <vt:lpstr>Training vs. Education</vt:lpstr>
      <vt:lpstr>O*Net</vt:lpstr>
      <vt:lpstr>Welder KSA’s</vt:lpstr>
      <vt:lpstr>How important?</vt:lpstr>
      <vt:lpstr>Activities</vt:lpstr>
      <vt:lpstr>Links to old ACRL standards</vt:lpstr>
      <vt:lpstr>Project Information Literacy</vt:lpstr>
      <vt:lpstr>PowerPoint Presentation</vt:lpstr>
      <vt:lpstr>Preparing Students</vt:lpstr>
      <vt:lpstr>PowerPoint Presentation</vt:lpstr>
      <vt:lpstr>In Summary</vt:lpstr>
      <vt:lpstr>Trusting Google</vt:lpstr>
      <vt:lpstr>Where do We Go From Here</vt:lpstr>
      <vt:lpstr>Workplace Information Literacy Instruction Project</vt:lpstr>
      <vt:lpstr>Project Overview</vt:lpstr>
      <vt:lpstr>Why</vt:lpstr>
      <vt:lpstr>Timeline</vt:lpstr>
      <vt:lpstr>References and Readings</vt:lpstr>
    </vt:vector>
  </TitlesOfParts>
  <Company>UNCG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macrumpt</dc:creator>
  <cp:lastModifiedBy>Michael Crumpton</cp:lastModifiedBy>
  <cp:revision>108</cp:revision>
  <cp:lastPrinted>2014-10-09T21:20:14Z</cp:lastPrinted>
  <dcterms:created xsi:type="dcterms:W3CDTF">2011-03-09T14:34:06Z</dcterms:created>
  <dcterms:modified xsi:type="dcterms:W3CDTF">2015-03-17T12:21:58Z</dcterms:modified>
</cp:coreProperties>
</file>