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letter"/>
  <p:notesSz cx="6858000" cy="9144000"/>
  <p:defaultTextStyle>
    <a:defPPr>
      <a:defRPr lang="en-US"/>
    </a:defPPr>
    <a:lvl1pPr marL="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anda Johnson" initials="" lastIdx="2" clrIdx="0"/>
  <p:cmAuthor id="1" name="ewstone" initials="LS" lastIdx="1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305" autoAdjust="0"/>
  </p:normalViewPr>
  <p:slideViewPr>
    <p:cSldViewPr snapToGrid="0" snapToObjects="1">
      <p:cViewPr>
        <p:scale>
          <a:sx n="85" d="100"/>
          <a:sy n="85" d="100"/>
        </p:scale>
        <p:origin x="-1344" y="-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7964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B0-48C1-ADE1-B4C1D745673D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1B0-48C1-ADE1-B4C1D745673D}"/>
              </c:ext>
            </c:extLst>
          </c:dPt>
          <c:val>
            <c:numRef>
              <c:f>Sheet2!$C$11:$C$12</c:f>
              <c:numCache>
                <c:formatCode>General</c:formatCode>
                <c:ptCount val="2"/>
                <c:pt idx="0">
                  <c:v>87.5</c:v>
                </c:pt>
                <c:pt idx="1">
                  <c:v>12.3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1B0-48C1-ADE1-B4C1D7456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Sheet2!$H$3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Sheet2!$G$4:$G$8</c:f>
              <c:strCache>
                <c:ptCount val="5"/>
                <c:pt idx="0">
                  <c:v>Database E</c:v>
                </c:pt>
                <c:pt idx="1">
                  <c:v>Database D</c:v>
                </c:pt>
                <c:pt idx="2">
                  <c:v>Database C</c:v>
                </c:pt>
                <c:pt idx="3">
                  <c:v>Database B</c:v>
                </c:pt>
                <c:pt idx="4">
                  <c:v>Database A</c:v>
                </c:pt>
              </c:strCache>
            </c:strRef>
          </c:cat>
          <c:val>
            <c:numRef>
              <c:f>Sheet2!$H$4:$H$8</c:f>
              <c:numCache>
                <c:formatCode>"$"#,##0_);[Red]\("$"#,##0\)</c:formatCode>
                <c:ptCount val="5"/>
                <c:pt idx="0">
                  <c:v>1000</c:v>
                </c:pt>
                <c:pt idx="1">
                  <c:v>1000</c:v>
                </c:pt>
                <c:pt idx="2">
                  <c:v>1000</c:v>
                </c:pt>
                <c:pt idx="3">
                  <c:v>1000</c:v>
                </c:pt>
                <c:pt idx="4">
                  <c:v>1000</c:v>
                </c:pt>
              </c:numCache>
            </c:numRef>
          </c:val>
        </c:ser>
        <c:ser>
          <c:idx val="1"/>
          <c:order val="1"/>
          <c:tx>
            <c:strRef>
              <c:f>Sheet2!$I$3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</c:spPr>
          <c:invertIfNegative val="0"/>
          <c:cat>
            <c:strRef>
              <c:f>Sheet2!$G$4:$G$8</c:f>
              <c:strCache>
                <c:ptCount val="5"/>
                <c:pt idx="0">
                  <c:v>Database E</c:v>
                </c:pt>
                <c:pt idx="1">
                  <c:v>Database D</c:v>
                </c:pt>
                <c:pt idx="2">
                  <c:v>Database C</c:v>
                </c:pt>
                <c:pt idx="3">
                  <c:v>Database B</c:v>
                </c:pt>
                <c:pt idx="4">
                  <c:v>Database A</c:v>
                </c:pt>
              </c:strCache>
            </c:strRef>
          </c:cat>
          <c:val>
            <c:numRef>
              <c:f>Sheet2!$I$4:$I$8</c:f>
              <c:numCache>
                <c:formatCode>"$"#,##0_);[Red]\("$"#,##0\)</c:formatCode>
                <c:ptCount val="5"/>
                <c:pt idx="0">
                  <c:v>1480</c:v>
                </c:pt>
                <c:pt idx="1">
                  <c:v>1210</c:v>
                </c:pt>
                <c:pt idx="2">
                  <c:v>1090</c:v>
                </c:pt>
                <c:pt idx="3">
                  <c:v>1810</c:v>
                </c:pt>
                <c:pt idx="4">
                  <c:v>1410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917568"/>
        <c:axId val="221919104"/>
      </c:barChart>
      <c:catAx>
        <c:axId val="2219175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21919104"/>
        <c:crosses val="autoZero"/>
        <c:auto val="1"/>
        <c:lblAlgn val="ctr"/>
        <c:lblOffset val="100"/>
        <c:noMultiLvlLbl val="0"/>
      </c:catAx>
      <c:valAx>
        <c:axId val="221919104"/>
        <c:scaling>
          <c:orientation val="minMax"/>
        </c:scaling>
        <c:delete val="0"/>
        <c:axPos val="b"/>
        <c:majorGridlines/>
        <c:numFmt formatCode="&quot;$&quot;#,##0_);[Red]\(&quot;$&quot;#,##0\)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221917568"/>
        <c:crosses val="autoZero"/>
        <c:crossBetween val="between"/>
        <c:majorUnit val="500"/>
      </c:valAx>
    </c:plotArea>
    <c:legend>
      <c:legendPos val="b"/>
      <c:layout>
        <c:manualLayout>
          <c:xMode val="edge"/>
          <c:yMode val="edge"/>
          <c:x val="0.34813988332430101"/>
          <c:y val="0.72833030486573802"/>
          <c:w val="0.27697216997672902"/>
          <c:h val="0.13824348879466999"/>
        </c:manualLayout>
      </c:layout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19T11:39:13.826" idx="11">
    <p:pos x="4320" y="0"/>
    <p:text>Perhaps we can delete the second slide and just let everyone know that they can save a new copy of the original to make it their own? Or could they ask you for help?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9473658F-D00B-2A45-92E4-C1185C8330E6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56AC93EF-7B74-A041-B092-9BED4C0A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0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9E04E-FB30-AF4E-8660-4494FFB110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8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0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47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2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6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91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4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7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3" indent="0">
              <a:buNone/>
              <a:defRPr sz="2400"/>
            </a:lvl3pPr>
            <a:lvl4pPr marL="1371440" indent="0">
              <a:buNone/>
              <a:defRPr sz="2000"/>
            </a:lvl4pPr>
            <a:lvl5pPr marL="1828586" indent="0">
              <a:buNone/>
              <a:defRPr sz="2000"/>
            </a:lvl5pPr>
            <a:lvl6pPr marL="2285733" indent="0">
              <a:buNone/>
              <a:defRPr sz="2000"/>
            </a:lvl6pPr>
            <a:lvl7pPr marL="2742879" indent="0">
              <a:buNone/>
              <a:defRPr sz="2000"/>
            </a:lvl7pPr>
            <a:lvl8pPr marL="3200026" indent="0">
              <a:buNone/>
              <a:defRPr sz="2000"/>
            </a:lvl8pPr>
            <a:lvl9pPr marL="365717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2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5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6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29" tIns="45714" rIns="91429" bIns="4571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9C8BF-D2DB-6E44-AFEF-91512109C90A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3B464-9EC3-DD47-B2DF-59663D9D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4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0" indent="-342860" algn="l" defTabSz="45714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3" indent="-285717" algn="l" defTabSz="45714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7" indent="-228573" algn="l" defTabSz="45714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3" indent="-228573" algn="l" defTabSz="457146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9" indent="-228573" algn="l" defTabSz="457146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3.wdp"/><Relationship Id="rId18" Type="http://schemas.microsoft.com/office/2007/relationships/hdphoto" Target="../media/hdphoto7.wdp"/><Relationship Id="rId3" Type="http://schemas.openxmlformats.org/officeDocument/2006/relationships/image" Target="../media/image1.jpg"/><Relationship Id="rId21" Type="http://schemas.openxmlformats.org/officeDocument/2006/relationships/chart" Target="../charts/chart2.xml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6" Type="http://schemas.microsoft.com/office/2007/relationships/hdphoto" Target="../media/hdphoto6.wdp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5" Type="http://schemas.microsoft.com/office/2007/relationships/hdphoto" Target="../media/hdphoto5.wdp"/><Relationship Id="rId10" Type="http://schemas.openxmlformats.org/officeDocument/2006/relationships/image" Target="../media/image7.png"/><Relationship Id="rId19" Type="http://schemas.openxmlformats.org/officeDocument/2006/relationships/chart" Target="../charts/chart1.xml"/><Relationship Id="rId4" Type="http://schemas.openxmlformats.org/officeDocument/2006/relationships/image" Target="../media/image2.png"/><Relationship Id="rId9" Type="http://schemas.openxmlformats.org/officeDocument/2006/relationships/image" Target="../media/image6.jpg"/><Relationship Id="rId14" Type="http://schemas.microsoft.com/office/2007/relationships/hdphoto" Target="../media/hdphoto4.wdp"/><Relationship Id="rId22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="" xmlns:a16="http://schemas.microsoft.com/office/drawing/2014/main" id="{AC6FFDD4-2C7E-4064-87B6-283503F8DFE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895031"/>
            <a:ext cx="6858000" cy="2711336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FEEFBB2D-BACA-4335-929A-F532254841E1}"/>
              </a:ext>
            </a:extLst>
          </p:cNvPr>
          <p:cNvSpPr/>
          <p:nvPr/>
        </p:nvSpPr>
        <p:spPr>
          <a:xfrm>
            <a:off x="-5574" y="4505428"/>
            <a:ext cx="6896938" cy="1893524"/>
          </a:xfrm>
          <a:prstGeom prst="rect">
            <a:avLst/>
          </a:prstGeom>
          <a:pattFill prst="pct20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9B6366C-6554-4CE7-9114-8ED848CDE116}"/>
              </a:ext>
            </a:extLst>
          </p:cNvPr>
          <p:cNvSpPr/>
          <p:nvPr/>
        </p:nvSpPr>
        <p:spPr>
          <a:xfrm>
            <a:off x="-5574" y="6398951"/>
            <a:ext cx="6908297" cy="1013661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4505428"/>
            <a:ext cx="6858000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0" y="0"/>
            <a:ext cx="6858000" cy="18950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endParaRPr lang="en-US" sz="2500" b="1" dirty="0">
              <a:latin typeface="Franklin Gothic Medium"/>
              <a:cs typeface="Franklin Gothic Medium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26156" y="696837"/>
            <a:ext cx="5805689" cy="531272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ranklin Gothic Medium"/>
                <a:cs typeface="Franklin Gothic Medium"/>
              </a:rPr>
              <a:t>Partners in Education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9704" y="2040518"/>
            <a:ext cx="2418414" cy="3414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r>
              <a:rPr lang="en-US" b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cs typeface="Arial Narrow"/>
              </a:rPr>
              <a:t>Enriching the </a:t>
            </a:r>
          </a:p>
          <a:p>
            <a:pPr algn="ctr"/>
            <a:r>
              <a:rPr lang="en-US" b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cs typeface="Arial Narrow"/>
              </a:rPr>
              <a:t>Student Experience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54890" y="2040634"/>
            <a:ext cx="2584541" cy="38760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r>
              <a:rPr lang="en-US" b="1" cap="small" dirty="0">
                <a:solidFill>
                  <a:srgbClr val="262626"/>
                </a:solidFill>
                <a:latin typeface="Arial Narrow"/>
                <a:cs typeface="Arial Narrow"/>
              </a:rPr>
              <a:t>Providing </a:t>
            </a:r>
          </a:p>
          <a:p>
            <a:pPr algn="ctr"/>
            <a:r>
              <a:rPr lang="en-US" b="1" cap="small" dirty="0">
                <a:solidFill>
                  <a:srgbClr val="262626"/>
                </a:solidFill>
                <a:latin typeface="Arial Narrow"/>
                <a:cs typeface="Arial Narrow"/>
              </a:rPr>
              <a:t>Expertise &amp; Resources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16281" y="1282626"/>
            <a:ext cx="6520262" cy="286069"/>
          </a:xfrm>
          <a:prstGeom prst="rect">
            <a:avLst/>
          </a:prstGeom>
        </p:spPr>
        <p:txBody>
          <a:bodyPr vert="horz" lIns="45714" tIns="22858" rIns="45714" bIns="22858" rtlCol="0" anchor="ctr">
            <a:noAutofit/>
          </a:bodyPr>
          <a:lstStyle>
            <a:lvl1pPr algn="ctr" defTabSz="254706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r>
              <a:rPr lang="en-US" sz="1600" cap="all" dirty="0">
                <a:solidFill>
                  <a:schemeClr val="bg1"/>
                </a:solidFill>
                <a:latin typeface="Arial Narrow"/>
                <a:cs typeface="Arial Narrow"/>
              </a:rPr>
              <a:t>helping students meet their goals for long-term success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8472" y="2428235"/>
            <a:ext cx="1106914" cy="839391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4800" b="1" spc="-135" dirty="0">
                <a:solidFill>
                  <a:srgbClr val="1F497D"/>
                </a:solidFill>
              </a:rPr>
              <a:t>81</a:t>
            </a:r>
            <a:r>
              <a:rPr lang="en-US" sz="3600" b="1" spc="-135" dirty="0">
                <a:solidFill>
                  <a:srgbClr val="1F497D"/>
                </a:solidFill>
              </a:rPr>
              <a:t>%</a:t>
            </a:r>
            <a:endParaRPr lang="en-US" sz="2200" b="1" spc="-135" dirty="0">
              <a:solidFill>
                <a:srgbClr val="1F497D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F7EA4D27-9EF0-4DAC-9C99-A7B77219BC6D}"/>
              </a:ext>
            </a:extLst>
          </p:cNvPr>
          <p:cNvCxnSpPr>
            <a:cxnSpLocks/>
          </p:cNvCxnSpPr>
          <p:nvPr/>
        </p:nvCxnSpPr>
        <p:spPr>
          <a:xfrm flipV="1">
            <a:off x="2355946" y="2312230"/>
            <a:ext cx="0" cy="218476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9152A822-451F-40F4-A80D-408F341B9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647" y="3792892"/>
            <a:ext cx="504839" cy="52013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68E1EBF4-E69D-4DEC-8272-3E79853FCA4C}"/>
              </a:ext>
            </a:extLst>
          </p:cNvPr>
          <p:cNvSpPr txBox="1"/>
          <p:nvPr/>
        </p:nvSpPr>
        <p:spPr>
          <a:xfrm>
            <a:off x="1950976" y="6363374"/>
            <a:ext cx="1431953" cy="419695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XXXXXXXX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4176779F-9402-402C-81CC-73F5176D3AA4}"/>
              </a:ext>
            </a:extLst>
          </p:cNvPr>
          <p:cNvSpPr txBox="1"/>
          <p:nvPr/>
        </p:nvSpPr>
        <p:spPr>
          <a:xfrm>
            <a:off x="1950977" y="6660040"/>
            <a:ext cx="1431951" cy="419695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XXXXXXXX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280D0DC7-58E6-4F3F-B951-F216D9FBD354}"/>
              </a:ext>
            </a:extLst>
          </p:cNvPr>
          <p:cNvSpPr txBox="1"/>
          <p:nvPr/>
        </p:nvSpPr>
        <p:spPr>
          <a:xfrm>
            <a:off x="2674960" y="7003773"/>
            <a:ext cx="1322403" cy="419695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7121768F-8C59-44A8-BB96-49B44FDDC147}"/>
              </a:ext>
            </a:extLst>
          </p:cNvPr>
          <p:cNvSpPr/>
          <p:nvPr/>
        </p:nvSpPr>
        <p:spPr>
          <a:xfrm>
            <a:off x="4454889" y="7412613"/>
            <a:ext cx="2447835" cy="1559518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A23E6BB7-DD02-432B-805D-FE44A01B752E}"/>
              </a:ext>
            </a:extLst>
          </p:cNvPr>
          <p:cNvSpPr/>
          <p:nvPr/>
        </p:nvSpPr>
        <p:spPr>
          <a:xfrm>
            <a:off x="2199491" y="7412613"/>
            <a:ext cx="2307511" cy="1583499"/>
          </a:xfrm>
          <a:prstGeom prst="rect">
            <a:avLst/>
          </a:prstGeom>
          <a:solidFill>
            <a:srgbClr val="FFA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AD16231C-4CD1-4B48-9CFC-A758E803562C}"/>
              </a:ext>
            </a:extLst>
          </p:cNvPr>
          <p:cNvSpPr/>
          <p:nvPr/>
        </p:nvSpPr>
        <p:spPr>
          <a:xfrm>
            <a:off x="-19274" y="7423467"/>
            <a:ext cx="2218765" cy="1559517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F3F003F3-4BE1-4A10-9AB5-7FE94AB0947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11049" y="7839156"/>
            <a:ext cx="725495" cy="7474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7A97636F-24A9-4A2C-AA64-FEFDA0F3602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03" y="8179618"/>
            <a:ext cx="549362" cy="56600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D1258380-CD43-4F2F-839D-03935996F8D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26311" y="7502714"/>
            <a:ext cx="656996" cy="67690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D2B3AED0-7647-4D53-AC51-395BA69AE680}"/>
              </a:ext>
            </a:extLst>
          </p:cNvPr>
          <p:cNvGrpSpPr/>
          <p:nvPr/>
        </p:nvGrpSpPr>
        <p:grpSpPr>
          <a:xfrm>
            <a:off x="162724" y="6175251"/>
            <a:ext cx="1299862" cy="1401504"/>
            <a:chOff x="256790" y="6974098"/>
            <a:chExt cx="1473177" cy="1541654"/>
          </a:xfrm>
        </p:grpSpPr>
        <p:sp>
          <p:nvSpPr>
            <p:cNvPr id="38" name="Teardrop 37">
              <a:extLst>
                <a:ext uri="{FF2B5EF4-FFF2-40B4-BE49-F238E27FC236}">
                  <a16:creationId xmlns="" xmlns:a16="http://schemas.microsoft.com/office/drawing/2014/main" id="{9375C193-60A5-4BFB-9A0A-47D12425921F}"/>
                </a:ext>
              </a:extLst>
            </p:cNvPr>
            <p:cNvSpPr/>
            <p:nvPr/>
          </p:nvSpPr>
          <p:spPr>
            <a:xfrm rot="3163942">
              <a:off x="222552" y="7008336"/>
              <a:ext cx="1541654" cy="1473177"/>
            </a:xfrm>
            <a:prstGeom prst="teardrop">
              <a:avLst>
                <a:gd name="adj" fmla="val 102993"/>
              </a:avLst>
            </a:prstGeom>
            <a:solidFill>
              <a:srgbClr val="FF9933"/>
            </a:solidFill>
            <a:ln>
              <a:solidFill>
                <a:srgbClr val="FF993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ardrop 38">
              <a:extLst>
                <a:ext uri="{FF2B5EF4-FFF2-40B4-BE49-F238E27FC236}">
                  <a16:creationId xmlns="" xmlns:a16="http://schemas.microsoft.com/office/drawing/2014/main" id="{EC7C9662-AB1C-42DA-8A6A-DF1899BA9292}"/>
                </a:ext>
              </a:extLst>
            </p:cNvPr>
            <p:cNvSpPr/>
            <p:nvPr/>
          </p:nvSpPr>
          <p:spPr>
            <a:xfrm rot="3163942">
              <a:off x="326749" y="7124726"/>
              <a:ext cx="1333257" cy="1274037"/>
            </a:xfrm>
            <a:prstGeom prst="teardrop">
              <a:avLst>
                <a:gd name="adj" fmla="val 102993"/>
              </a:avLst>
            </a:prstGeom>
            <a:solidFill>
              <a:schemeClr val="accent1"/>
            </a:solidFill>
            <a:ln>
              <a:solidFill>
                <a:srgbClr val="FFCC66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F7A109D-950D-4D52-8BE0-53899F5A187F}"/>
              </a:ext>
            </a:extLst>
          </p:cNvPr>
          <p:cNvSpPr txBox="1"/>
          <p:nvPr/>
        </p:nvSpPr>
        <p:spPr>
          <a:xfrm>
            <a:off x="361954" y="6450076"/>
            <a:ext cx="1494856" cy="913856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YOUR LIBRARY’s NAME</a:t>
            </a:r>
            <a:endParaRPr lang="en-US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8011A63F-5DC7-4620-BBEA-502958A7AC40}"/>
              </a:ext>
            </a:extLst>
          </p:cNvPr>
          <p:cNvSpPr txBox="1"/>
          <p:nvPr/>
        </p:nvSpPr>
        <p:spPr>
          <a:xfrm>
            <a:off x="3194683" y="6412890"/>
            <a:ext cx="3708041" cy="307776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visitors came to the library and were assisted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5FCA36FE-4137-4FFF-AA3B-3DB8BDFB1A38}"/>
              </a:ext>
            </a:extLst>
          </p:cNvPr>
          <p:cNvSpPr txBox="1"/>
          <p:nvPr/>
        </p:nvSpPr>
        <p:spPr>
          <a:xfrm>
            <a:off x="3194684" y="6701651"/>
            <a:ext cx="2520412" cy="359858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times last year by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8183B5A2-4522-4FD9-B111-4D308D829ACB}"/>
              </a:ext>
            </a:extLst>
          </p:cNvPr>
          <p:cNvSpPr txBox="1"/>
          <p:nvPr/>
        </p:nvSpPr>
        <p:spPr>
          <a:xfrm>
            <a:off x="3194684" y="7037407"/>
            <a:ext cx="2520412" cy="359858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full-time equivalent staff.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="" xmlns:a16="http://schemas.microsoft.com/office/drawing/2014/main" id="{9FBC6B83-F78E-45C2-BF03-D870B280384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130" b="18060"/>
          <a:stretch/>
        </p:blipFill>
        <p:spPr>
          <a:xfrm>
            <a:off x="316282" y="3489742"/>
            <a:ext cx="1613044" cy="10072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9459" y="3144329"/>
            <a:ext cx="1671783" cy="580431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students surveyed said the library contributed to their </a:t>
            </a:r>
            <a:r>
              <a:rPr lang="en-US" sz="1000" b="1" dirty="0">
                <a:solidFill>
                  <a:srgbClr val="1F497D"/>
                </a:solidFill>
              </a:rPr>
              <a:t>overall academic success.</a:t>
            </a:r>
          </a:p>
        </p:txBody>
      </p:sp>
      <p:sp>
        <p:nvSpPr>
          <p:cNvPr id="9" name="Rectangle 8"/>
          <p:cNvSpPr/>
          <p:nvPr/>
        </p:nvSpPr>
        <p:spPr>
          <a:xfrm>
            <a:off x="2039509" y="2003791"/>
            <a:ext cx="2686839" cy="38760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r>
              <a:rPr lang="en-US" b="1" cap="small" dirty="0">
                <a:solidFill>
                  <a:srgbClr val="262626"/>
                </a:solidFill>
                <a:latin typeface="Arial Narrow"/>
                <a:cs typeface="Arial Narrow"/>
              </a:rPr>
              <a:t>Supporting </a:t>
            </a:r>
          </a:p>
          <a:p>
            <a:pPr algn="ctr"/>
            <a:r>
              <a:rPr lang="en-US" b="1" cap="small" dirty="0">
                <a:solidFill>
                  <a:srgbClr val="262626"/>
                </a:solidFill>
                <a:latin typeface="Arial Narrow"/>
                <a:cs typeface="Arial Narrow"/>
              </a:rPr>
              <a:t>Faculty Excellence</a:t>
            </a:r>
          </a:p>
        </p:txBody>
      </p:sp>
      <p:sp>
        <p:nvSpPr>
          <p:cNvPr id="58" name="Title 1">
            <a:extLst>
              <a:ext uri="{FF2B5EF4-FFF2-40B4-BE49-F238E27FC236}">
                <a16:creationId xmlns="" xmlns:a16="http://schemas.microsoft.com/office/drawing/2014/main" id="{198A995B-B65A-4C55-B164-9D82666FF1E5}"/>
              </a:ext>
            </a:extLst>
          </p:cNvPr>
          <p:cNvSpPr txBox="1">
            <a:spLocks/>
          </p:cNvSpPr>
          <p:nvPr/>
        </p:nvSpPr>
        <p:spPr>
          <a:xfrm>
            <a:off x="1073093" y="414969"/>
            <a:ext cx="4955671" cy="286069"/>
          </a:xfrm>
          <a:prstGeom prst="rect">
            <a:avLst/>
          </a:prstGeom>
        </p:spPr>
        <p:txBody>
          <a:bodyPr vert="horz" lIns="45714" tIns="22858" rIns="45714" bIns="22858" rtlCol="0" anchor="ctr">
            <a:noAutofit/>
          </a:bodyPr>
          <a:lstStyle>
            <a:lvl1pPr algn="ctr" defTabSz="254706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cap="all" dirty="0">
                <a:solidFill>
                  <a:schemeClr val="bg1"/>
                </a:solidFill>
                <a:latin typeface="Arial Narrow"/>
                <a:cs typeface="Arial Narrow"/>
              </a:rPr>
              <a:t>North Carolina Community College Libraries Are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49705" y="7390543"/>
            <a:ext cx="1972382" cy="529135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2900" b="1" dirty="0">
                <a:solidFill>
                  <a:schemeClr val="bg1"/>
                </a:solidFill>
              </a:rPr>
              <a:t>XXXXXXXX</a:t>
            </a:r>
            <a:r>
              <a:rPr lang="en-US" dirty="0"/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212962" y="7418619"/>
            <a:ext cx="1972382" cy="531615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2900" b="1" dirty="0">
                <a:solidFill>
                  <a:schemeClr val="bg1"/>
                </a:solidFill>
              </a:rPr>
              <a:t>XXXXXXXX</a:t>
            </a:r>
            <a:r>
              <a:rPr lang="en-US" dirty="0"/>
              <a:t>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3191" y="7423467"/>
            <a:ext cx="1972382" cy="531615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2900" b="1" dirty="0">
                <a:solidFill>
                  <a:schemeClr val="bg1"/>
                </a:solidFill>
              </a:rPr>
              <a:t>XXXXXXXX</a:t>
            </a:r>
            <a:r>
              <a:rPr lang="en-US" dirty="0"/>
              <a:t> 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="" xmlns:a16="http://schemas.microsoft.com/office/drawing/2014/main" id="{F7EA4D27-9EF0-4DAC-9C99-A7B77219BC6D}"/>
              </a:ext>
            </a:extLst>
          </p:cNvPr>
          <p:cNvCxnSpPr>
            <a:cxnSpLocks/>
          </p:cNvCxnSpPr>
          <p:nvPr/>
        </p:nvCxnSpPr>
        <p:spPr>
          <a:xfrm flipV="1">
            <a:off x="4548134" y="2312230"/>
            <a:ext cx="0" cy="218476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264306" y="3661478"/>
            <a:ext cx="1627059" cy="802031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Community college libraries </a:t>
            </a:r>
            <a:r>
              <a:rPr lang="en-US" sz="1000" b="1" dirty="0">
                <a:solidFill>
                  <a:srgbClr val="1F497D"/>
                </a:solidFill>
              </a:rPr>
              <a:t>provided access 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over </a:t>
            </a:r>
          </a:p>
          <a:p>
            <a:pPr>
              <a:lnSpc>
                <a:spcPct val="80000"/>
              </a:lnSpc>
            </a:pPr>
            <a:r>
              <a:rPr lang="en-US" b="1" dirty="0">
                <a:solidFill>
                  <a:schemeClr val="tx2"/>
                </a:solidFill>
              </a:rPr>
              <a:t>30 million </a:t>
            </a:r>
          </a:p>
          <a:p>
            <a:pPr>
              <a:lnSpc>
                <a:spcPct val="80000"/>
              </a:lnSpc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resources last year plus technology  and </a:t>
            </a:r>
            <a:r>
              <a:rPr lang="en-US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WiFi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26" b="97685" l="9896" r="89063">
                        <a14:foregroundMark x1="49479" y1="14352" x2="35938" y2="143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8067" y="2634527"/>
            <a:ext cx="277300" cy="32141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259" b="99074" l="9709" r="98058">
                        <a14:foregroundMark x1="18932" y1="86574" x2="18932" y2="86574"/>
                        <a14:foregroundMark x1="86893" y1="85648" x2="86893" y2="85648"/>
                        <a14:foregroundMark x1="60194" y1="78704" x2="60194" y2="78704"/>
                        <a14:foregroundMark x1="56311" y1="93056" x2="56311" y2="93056"/>
                        <a14:foregroundMark x1="38350" y1="61574" x2="38350" y2="61574"/>
                        <a14:foregroundMark x1="71359" y1="62500" x2="71359" y2="62500"/>
                      </a14:backgroundRemoval>
                    </a14:imgEffect>
                  </a14:imgLayer>
                </a14:imgProps>
              </a:ext>
            </a:extLst>
          </a:blip>
          <a:srcRect t="6836"/>
          <a:stretch/>
        </p:blipFill>
        <p:spPr>
          <a:xfrm>
            <a:off x="4636651" y="2634526"/>
            <a:ext cx="311416" cy="31343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26" b="97685" l="9896" r="89063">
                        <a14:foregroundMark x1="49479" y1="14352" x2="35938" y2="143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3989" y="2634527"/>
            <a:ext cx="277300" cy="321415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259" b="99074" l="9709" r="98058">
                        <a14:foregroundMark x1="18932" y1="86574" x2="18932" y2="86574"/>
                        <a14:foregroundMark x1="86893" y1="85648" x2="86893" y2="85648"/>
                        <a14:foregroundMark x1="60194" y1="78704" x2="60194" y2="78704"/>
                        <a14:foregroundMark x1="56311" y1="93056" x2="56311" y2="93056"/>
                        <a14:foregroundMark x1="38350" y1="61574" x2="38350" y2="61574"/>
                        <a14:foregroundMark x1="71359" y1="62500" x2="71359" y2="62500"/>
                      </a14:backgroundRemoval>
                    </a14:imgEffect>
                  </a14:imgLayer>
                </a14:imgProps>
              </a:ext>
            </a:extLst>
          </a:blip>
          <a:srcRect t="6836"/>
          <a:stretch/>
        </p:blipFill>
        <p:spPr>
          <a:xfrm>
            <a:off x="5178767" y="2634526"/>
            <a:ext cx="311416" cy="31343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26" b="97685" l="9896" r="89063">
                        <a14:foregroundMark x1="49479" y1="14352" x2="35938" y2="143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8764" y="2634527"/>
            <a:ext cx="277300" cy="321415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259" b="99074" l="9709" r="98058">
                        <a14:foregroundMark x1="18932" y1="86574" x2="18932" y2="86574"/>
                        <a14:foregroundMark x1="86893" y1="85648" x2="86893" y2="85648"/>
                        <a14:foregroundMark x1="60194" y1="78704" x2="60194" y2="78704"/>
                        <a14:foregroundMark x1="56311" y1="93056" x2="56311" y2="93056"/>
                        <a14:foregroundMark x1="38350" y1="61574" x2="38350" y2="61574"/>
                        <a14:foregroundMark x1="71359" y1="62500" x2="71359" y2="62500"/>
                      </a14:backgroundRemoval>
                    </a14:imgEffect>
                  </a14:imgLayer>
                </a14:imgProps>
              </a:ext>
            </a:extLst>
          </a:blip>
          <a:srcRect t="6836"/>
          <a:stretch/>
        </p:blipFill>
        <p:spPr>
          <a:xfrm>
            <a:off x="5717348" y="2634526"/>
            <a:ext cx="311416" cy="313431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259" b="99074" l="9709" r="98058">
                        <a14:foregroundMark x1="18932" y1="86574" x2="18932" y2="86574"/>
                        <a14:foregroundMark x1="86893" y1="85648" x2="86893" y2="85648"/>
                        <a14:foregroundMark x1="60194" y1="78704" x2="60194" y2="78704"/>
                        <a14:foregroundMark x1="56311" y1="93056" x2="56311" y2="93056"/>
                        <a14:foregroundMark x1="38350" y1="61574" x2="38350" y2="61574"/>
                        <a14:foregroundMark x1="71359" y1="62500" x2="71359" y2="62500"/>
                      </a14:backgroundRemoval>
                    </a14:imgEffect>
                  </a14:imgLayer>
                </a14:imgProps>
              </a:ext>
            </a:extLst>
          </a:blip>
          <a:srcRect t="6836"/>
          <a:stretch/>
        </p:blipFill>
        <p:spPr>
          <a:xfrm>
            <a:off x="6275173" y="2626542"/>
            <a:ext cx="311416" cy="313431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5386649" y="2976144"/>
            <a:ext cx="1360367" cy="457321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students surveyed said staff helped them complete coursework.</a:t>
            </a:r>
            <a:endParaRPr lang="en-US" sz="1000" b="1" dirty="0">
              <a:solidFill>
                <a:srgbClr val="1F497D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561345" y="2827668"/>
            <a:ext cx="895114" cy="699492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3900" b="1" spc="-135" dirty="0">
                <a:solidFill>
                  <a:srgbClr val="1F497D"/>
                </a:solidFill>
              </a:rPr>
              <a:t>70</a:t>
            </a:r>
            <a:r>
              <a:rPr lang="en-US" sz="2900" b="1" spc="-135" dirty="0">
                <a:solidFill>
                  <a:srgbClr val="1F497D"/>
                </a:solidFill>
              </a:rPr>
              <a:t>%</a:t>
            </a:r>
            <a:endParaRPr lang="en-US" b="1" spc="-135" dirty="0">
              <a:solidFill>
                <a:srgbClr val="1F497D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19274" y="8745627"/>
            <a:ext cx="6921997" cy="3983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spcCol="0"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2403" y="8802378"/>
            <a:ext cx="6430735" cy="329081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r>
              <a:rPr lang="en-US" sz="800" i="1" dirty="0">
                <a:solidFill>
                  <a:schemeClr val="bg1">
                    <a:lumMod val="95000"/>
                  </a:schemeClr>
                </a:solidFill>
              </a:rPr>
              <a:t>Data included in this report comes from Community College Libraries &amp; Librarians and Student Success (2017), a survey conducted by the NC Community College Library Advocacy subcommittee, and the North Carolina Community College System Office.  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7">
            <a:biLevel thresh="5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596" b="100000" l="0" r="97525">
                        <a14:foregroundMark x1="63366" y1="16162" x2="63366" y2="16162"/>
                        <a14:foregroundMark x1="59901" y1="28788" x2="59901" y2="28788"/>
                        <a14:foregroundMark x1="55446" y1="36364" x2="55446" y2="363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2079" y="2503415"/>
            <a:ext cx="752810" cy="760264"/>
          </a:xfrm>
          <a:prstGeom prst="rect">
            <a:avLst/>
          </a:prstGeom>
        </p:spPr>
      </p:pic>
      <p:graphicFrame>
        <p:nvGraphicFramePr>
          <p:cNvPr id="66" name="Chart 6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365799"/>
              </p:ext>
            </p:extLst>
          </p:nvPr>
        </p:nvGraphicFramePr>
        <p:xfrm>
          <a:off x="2289432" y="3336110"/>
          <a:ext cx="1321473" cy="1221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3435710" y="3415972"/>
            <a:ext cx="1047595" cy="1023630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nearly </a:t>
            </a:r>
            <a:r>
              <a:rPr lang="en-US" sz="1300" b="1" dirty="0">
                <a:solidFill>
                  <a:schemeClr val="tx2"/>
                </a:solidFill>
              </a:rPr>
              <a:t>9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out of </a:t>
            </a:r>
            <a:r>
              <a:rPr lang="en-US" sz="1300" b="1" dirty="0">
                <a:solidFill>
                  <a:srgbClr val="1F497D"/>
                </a:solidFill>
              </a:rPr>
              <a:t>10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faculty surveyed said </a:t>
            </a:r>
            <a:r>
              <a:rPr lang="en-US" sz="1000" b="1" dirty="0">
                <a:solidFill>
                  <a:srgbClr val="1F497D"/>
                </a:solidFill>
              </a:rPr>
              <a:t>they used the library website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to find resources.</a:t>
            </a:r>
            <a:endParaRPr lang="en-US" sz="1000" b="1" dirty="0">
              <a:solidFill>
                <a:srgbClr val="1F497D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394837" y="2634527"/>
            <a:ext cx="1360367" cy="615086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300" b="1" dirty="0">
                <a:solidFill>
                  <a:srgbClr val="1F497D"/>
                </a:solidFill>
              </a:rPr>
              <a:t>7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out of </a:t>
            </a:r>
            <a:r>
              <a:rPr lang="en-US" sz="1300" b="1" dirty="0">
                <a:solidFill>
                  <a:srgbClr val="1F497D"/>
                </a:solidFill>
              </a:rPr>
              <a:t>10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faculty reported </a:t>
            </a:r>
            <a:r>
              <a:rPr lang="en-US" sz="1000" b="1" dirty="0">
                <a:solidFill>
                  <a:srgbClr val="1F497D"/>
                </a:solidFill>
              </a:rPr>
              <a:t>getting research help 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at the library and</a:t>
            </a:r>
            <a:r>
              <a:rPr lang="mr-IN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</a:t>
            </a:r>
            <a:endParaRPr lang="en-US" sz="1000" b="1" dirty="0">
              <a:solidFill>
                <a:srgbClr val="1F497D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91765" y="7862793"/>
            <a:ext cx="1503808" cy="910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00" dirty="0" err="1">
                <a:solidFill>
                  <a:srgbClr val="F2F2F2"/>
                </a:solidFill>
              </a:rPr>
              <a:t>Lorem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ipsum</a:t>
            </a:r>
            <a:r>
              <a:rPr lang="en-US" sz="1100" dirty="0">
                <a:solidFill>
                  <a:srgbClr val="F2F2F2"/>
                </a:solidFill>
              </a:rPr>
              <a:t> dolor sit </a:t>
            </a:r>
            <a:r>
              <a:rPr lang="en-US" sz="1100" dirty="0" err="1">
                <a:solidFill>
                  <a:srgbClr val="F2F2F2"/>
                </a:solidFill>
              </a:rPr>
              <a:t>amet</a:t>
            </a:r>
            <a:r>
              <a:rPr lang="en-US" sz="1100" dirty="0">
                <a:solidFill>
                  <a:srgbClr val="F2F2F2"/>
                </a:solidFill>
              </a:rPr>
              <a:t>, </a:t>
            </a:r>
            <a:r>
              <a:rPr lang="en-US" sz="1100" dirty="0" err="1">
                <a:solidFill>
                  <a:srgbClr val="F2F2F2"/>
                </a:solidFill>
              </a:rPr>
              <a:t>consectetur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adipiscing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elit</a:t>
            </a:r>
            <a:r>
              <a:rPr lang="en-US" sz="1100" dirty="0">
                <a:solidFill>
                  <a:srgbClr val="F2F2F2"/>
                </a:solidFill>
              </a:rPr>
              <a:t>, </a:t>
            </a:r>
            <a:r>
              <a:rPr lang="en-US" sz="1100" dirty="0" err="1">
                <a:solidFill>
                  <a:srgbClr val="F2F2F2"/>
                </a:solidFill>
              </a:rPr>
              <a:t>sed</a:t>
            </a:r>
            <a:r>
              <a:rPr lang="en-US" sz="1100" dirty="0">
                <a:solidFill>
                  <a:srgbClr val="F2F2F2"/>
                </a:solidFill>
              </a:rPr>
              <a:t> do </a:t>
            </a:r>
            <a:r>
              <a:rPr lang="en-US" sz="1100" dirty="0" err="1">
                <a:solidFill>
                  <a:srgbClr val="F2F2F2"/>
                </a:solidFill>
              </a:rPr>
              <a:t>eiusmod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tempor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incididunt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ut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labore</a:t>
            </a:r>
            <a:r>
              <a:rPr lang="en-US" sz="1100" dirty="0">
                <a:solidFill>
                  <a:srgbClr val="F2F2F2"/>
                </a:solidFill>
              </a:rPr>
              <a:t> et </a:t>
            </a:r>
            <a:r>
              <a:rPr lang="en-US" sz="1100" dirty="0" err="1">
                <a:solidFill>
                  <a:srgbClr val="F2F2F2"/>
                </a:solidFill>
              </a:rPr>
              <a:t>dolore</a:t>
            </a:r>
            <a:r>
              <a:rPr lang="en-US" sz="1100" dirty="0">
                <a:solidFill>
                  <a:srgbClr val="F2F2F2"/>
                </a:solidFill>
              </a:rPr>
              <a:t> magna </a:t>
            </a:r>
            <a:r>
              <a:rPr lang="en-US" sz="1100" dirty="0" err="1">
                <a:solidFill>
                  <a:srgbClr val="F2F2F2"/>
                </a:solidFill>
              </a:rPr>
              <a:t>aliqua</a:t>
            </a:r>
            <a:r>
              <a:rPr lang="en-US" sz="1100" dirty="0">
                <a:solidFill>
                  <a:srgbClr val="F2F2F2"/>
                </a:solidFill>
              </a:rPr>
              <a:t>. </a:t>
            </a:r>
            <a:endParaRPr lang="en-US" sz="1100" b="1" dirty="0">
              <a:solidFill>
                <a:srgbClr val="F2F2F2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284444" y="7884990"/>
            <a:ext cx="1873852" cy="775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00" dirty="0" err="1">
                <a:solidFill>
                  <a:srgbClr val="F2F2F2"/>
                </a:solidFill>
              </a:rPr>
              <a:t>Lorem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ipsum</a:t>
            </a:r>
            <a:r>
              <a:rPr lang="en-US" sz="1100" dirty="0">
                <a:solidFill>
                  <a:srgbClr val="F2F2F2"/>
                </a:solidFill>
              </a:rPr>
              <a:t> dolor sit </a:t>
            </a:r>
            <a:r>
              <a:rPr lang="en-US" sz="1100" dirty="0" err="1">
                <a:solidFill>
                  <a:srgbClr val="F2F2F2"/>
                </a:solidFill>
              </a:rPr>
              <a:t>amet</a:t>
            </a:r>
            <a:r>
              <a:rPr lang="en-US" sz="1100" dirty="0">
                <a:solidFill>
                  <a:srgbClr val="F2F2F2"/>
                </a:solidFill>
              </a:rPr>
              <a:t>, </a:t>
            </a:r>
            <a:r>
              <a:rPr lang="en-US" sz="1100" dirty="0" err="1">
                <a:solidFill>
                  <a:srgbClr val="F2F2F2"/>
                </a:solidFill>
              </a:rPr>
              <a:t>consectetur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adipiscing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elit</a:t>
            </a:r>
            <a:r>
              <a:rPr lang="en-US" sz="1100" dirty="0">
                <a:solidFill>
                  <a:srgbClr val="F2F2F2"/>
                </a:solidFill>
              </a:rPr>
              <a:t>, </a:t>
            </a:r>
            <a:r>
              <a:rPr lang="en-US" sz="1100" dirty="0" err="1">
                <a:solidFill>
                  <a:srgbClr val="F2F2F2"/>
                </a:solidFill>
              </a:rPr>
              <a:t>sed</a:t>
            </a:r>
            <a:r>
              <a:rPr lang="en-US" sz="1100" dirty="0">
                <a:solidFill>
                  <a:srgbClr val="F2F2F2"/>
                </a:solidFill>
              </a:rPr>
              <a:t> do </a:t>
            </a:r>
            <a:r>
              <a:rPr lang="en-US" sz="1100" dirty="0" err="1">
                <a:solidFill>
                  <a:srgbClr val="F2F2F2"/>
                </a:solidFill>
              </a:rPr>
              <a:t>eiusmod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tempor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incididunt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ut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labore</a:t>
            </a:r>
            <a:r>
              <a:rPr lang="en-US" sz="1100" dirty="0">
                <a:solidFill>
                  <a:srgbClr val="F2F2F2"/>
                </a:solidFill>
              </a:rPr>
              <a:t> et </a:t>
            </a:r>
            <a:r>
              <a:rPr lang="en-US" sz="1100" dirty="0" err="1">
                <a:solidFill>
                  <a:srgbClr val="F2F2F2"/>
                </a:solidFill>
              </a:rPr>
              <a:t>dolore</a:t>
            </a:r>
            <a:r>
              <a:rPr lang="en-US" sz="1100" dirty="0">
                <a:solidFill>
                  <a:srgbClr val="F2F2F2"/>
                </a:solidFill>
              </a:rPr>
              <a:t> magna </a:t>
            </a:r>
            <a:r>
              <a:rPr lang="en-US" sz="1100" dirty="0" err="1">
                <a:solidFill>
                  <a:srgbClr val="F2F2F2"/>
                </a:solidFill>
              </a:rPr>
              <a:t>aliqua</a:t>
            </a:r>
            <a:r>
              <a:rPr lang="en-US" sz="1100" dirty="0">
                <a:solidFill>
                  <a:srgbClr val="F2F2F2"/>
                </a:solidFill>
              </a:rPr>
              <a:t>. </a:t>
            </a:r>
            <a:endParaRPr lang="en-US" sz="1100" b="1" dirty="0">
              <a:solidFill>
                <a:srgbClr val="F2F2F2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561345" y="7884990"/>
            <a:ext cx="1549704" cy="910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00" dirty="0" err="1">
                <a:solidFill>
                  <a:srgbClr val="F2F2F2"/>
                </a:solidFill>
              </a:rPr>
              <a:t>Lorem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ipsum</a:t>
            </a:r>
            <a:r>
              <a:rPr lang="en-US" sz="1100" dirty="0">
                <a:solidFill>
                  <a:srgbClr val="F2F2F2"/>
                </a:solidFill>
              </a:rPr>
              <a:t> dolor sit </a:t>
            </a:r>
            <a:r>
              <a:rPr lang="en-US" sz="1100" dirty="0" err="1">
                <a:solidFill>
                  <a:srgbClr val="F2F2F2"/>
                </a:solidFill>
              </a:rPr>
              <a:t>amet</a:t>
            </a:r>
            <a:r>
              <a:rPr lang="en-US" sz="1100" dirty="0">
                <a:solidFill>
                  <a:srgbClr val="F2F2F2"/>
                </a:solidFill>
              </a:rPr>
              <a:t>, </a:t>
            </a:r>
            <a:r>
              <a:rPr lang="en-US" sz="1100" dirty="0" err="1">
                <a:solidFill>
                  <a:srgbClr val="F2F2F2"/>
                </a:solidFill>
              </a:rPr>
              <a:t>consectetur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adipiscing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elit</a:t>
            </a:r>
            <a:r>
              <a:rPr lang="en-US" sz="1100" dirty="0">
                <a:solidFill>
                  <a:srgbClr val="F2F2F2"/>
                </a:solidFill>
              </a:rPr>
              <a:t>, </a:t>
            </a:r>
            <a:r>
              <a:rPr lang="en-US" sz="1100" dirty="0" err="1">
                <a:solidFill>
                  <a:srgbClr val="F2F2F2"/>
                </a:solidFill>
              </a:rPr>
              <a:t>sed</a:t>
            </a:r>
            <a:r>
              <a:rPr lang="en-US" sz="1100" dirty="0">
                <a:solidFill>
                  <a:srgbClr val="F2F2F2"/>
                </a:solidFill>
              </a:rPr>
              <a:t> do </a:t>
            </a:r>
            <a:r>
              <a:rPr lang="en-US" sz="1100" dirty="0" err="1">
                <a:solidFill>
                  <a:srgbClr val="F2F2F2"/>
                </a:solidFill>
              </a:rPr>
              <a:t>eiusmod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tempor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incididunt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ut</a:t>
            </a:r>
            <a:r>
              <a:rPr lang="en-US" sz="1100" dirty="0">
                <a:solidFill>
                  <a:srgbClr val="F2F2F2"/>
                </a:solidFill>
              </a:rPr>
              <a:t> </a:t>
            </a:r>
            <a:r>
              <a:rPr lang="en-US" sz="1100" dirty="0" err="1">
                <a:solidFill>
                  <a:srgbClr val="F2F2F2"/>
                </a:solidFill>
              </a:rPr>
              <a:t>labore</a:t>
            </a:r>
            <a:r>
              <a:rPr lang="en-US" sz="1100" dirty="0">
                <a:solidFill>
                  <a:srgbClr val="F2F2F2"/>
                </a:solidFill>
              </a:rPr>
              <a:t> et </a:t>
            </a:r>
            <a:r>
              <a:rPr lang="en-US" sz="1100" dirty="0" err="1">
                <a:solidFill>
                  <a:srgbClr val="F2F2F2"/>
                </a:solidFill>
              </a:rPr>
              <a:t>dolore</a:t>
            </a:r>
            <a:r>
              <a:rPr lang="en-US" sz="1100" dirty="0">
                <a:solidFill>
                  <a:srgbClr val="F2F2F2"/>
                </a:solidFill>
              </a:rPr>
              <a:t> magna </a:t>
            </a:r>
            <a:r>
              <a:rPr lang="en-US" sz="1100" dirty="0" err="1">
                <a:solidFill>
                  <a:srgbClr val="F2F2F2"/>
                </a:solidFill>
              </a:rPr>
              <a:t>aliqua</a:t>
            </a:r>
            <a:r>
              <a:rPr lang="en-US" sz="1100" dirty="0">
                <a:solidFill>
                  <a:srgbClr val="F2F2F2"/>
                </a:solidFill>
              </a:rPr>
              <a:t>. </a:t>
            </a:r>
            <a:endParaRPr lang="en-US" sz="1100" b="1" dirty="0">
              <a:solidFill>
                <a:srgbClr val="F2F2F2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0918" y="4510598"/>
            <a:ext cx="6505671" cy="36324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r>
              <a:rPr lang="en-US" b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cs typeface="Arial Narrow"/>
              </a:rPr>
              <a:t>F</a:t>
            </a:r>
            <a:r>
              <a:rPr lang="en-US" sz="2400" b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cs typeface="Arial Narrow"/>
              </a:rPr>
              <a:t>unding for databases &amp; staffing is critical </a:t>
            </a:r>
            <a:endParaRPr lang="en-US" sz="2400" b="1" cap="small" dirty="0">
              <a:solidFill>
                <a:schemeClr val="tx1">
                  <a:lumMod val="85000"/>
                  <a:lumOff val="15000"/>
                </a:schemeClr>
              </a:solidFill>
              <a:latin typeface="Arial Narrow"/>
              <a:cs typeface="Arial Narrow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23191" y="4962403"/>
            <a:ext cx="1860520" cy="1363210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NC Community 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College Libraries have </a:t>
            </a:r>
            <a:r>
              <a:rPr lang="en-US" sz="1400" b="1" dirty="0">
                <a:solidFill>
                  <a:schemeClr val="tx2"/>
                </a:solidFill>
              </a:rPr>
              <a:t>not received an increase 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their collections budget </a:t>
            </a:r>
            <a:r>
              <a:rPr lang="en-US" sz="1600" b="1" dirty="0" smtClean="0">
                <a:solidFill>
                  <a:srgbClr val="1F497D"/>
                </a:solidFill>
              </a:rPr>
              <a:t>since 2009 </a:t>
            </a: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while </a:t>
            </a: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average price of a database subscription has  </a:t>
            </a:r>
            <a:r>
              <a:rPr lang="en-US" sz="1600" b="1" dirty="0">
                <a:solidFill>
                  <a:srgbClr val="1F497D"/>
                </a:solidFill>
              </a:rPr>
              <a:t>increased </a:t>
            </a:r>
            <a:r>
              <a:rPr lang="en-US" sz="1600" b="1" dirty="0" smtClean="0">
                <a:solidFill>
                  <a:srgbClr val="1F497D"/>
                </a:solidFill>
              </a:rPr>
              <a:t>40% </a:t>
            </a: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sz="1100" b="1" dirty="0">
              <a:solidFill>
                <a:srgbClr val="1F497D"/>
              </a:solidFill>
            </a:endParaRP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95365" y="5521183"/>
            <a:ext cx="857829" cy="78888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4997450" y="4874852"/>
            <a:ext cx="1851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1F497D"/>
                </a:solidFill>
              </a:rPr>
              <a:t>65% </a:t>
            </a:r>
            <a:r>
              <a:rPr lang="en-US" sz="1100" dirty="0" smtClean="0"/>
              <a:t>of surveyed </a:t>
            </a:r>
            <a:r>
              <a:rPr lang="en-US" sz="1100" dirty="0" smtClean="0"/>
              <a:t>libraries reported the </a:t>
            </a:r>
            <a:r>
              <a:rPr lang="en-US" sz="1200" b="1" dirty="0" smtClean="0">
                <a:solidFill>
                  <a:srgbClr val="1F497D"/>
                </a:solidFill>
              </a:rPr>
              <a:t>same or fewer staff </a:t>
            </a: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as in 2008</a:t>
            </a:r>
            <a:endParaRPr lang="en-US" sz="1100" dirty="0"/>
          </a:p>
        </p:txBody>
      </p:sp>
      <p:sp>
        <p:nvSpPr>
          <p:cNvPr id="74" name="TextBox 73"/>
          <p:cNvSpPr txBox="1"/>
          <p:nvPr/>
        </p:nvSpPr>
        <p:spPr>
          <a:xfrm>
            <a:off x="5009339" y="5424655"/>
            <a:ext cx="122079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while </a:t>
            </a:r>
            <a:r>
              <a:rPr lang="en-US" sz="1100" dirty="0"/>
              <a:t>providing </a:t>
            </a:r>
            <a:r>
              <a:rPr lang="en-US" sz="1100" dirty="0" smtClean="0"/>
              <a:t>services </a:t>
            </a:r>
          </a:p>
          <a:p>
            <a:r>
              <a:rPr lang="en-US" sz="1100" dirty="0" smtClean="0"/>
              <a:t>in more </a:t>
            </a:r>
            <a:endParaRPr lang="en-US" sz="1100" dirty="0" smtClean="0"/>
          </a:p>
          <a:p>
            <a:r>
              <a:rPr lang="en-US" sz="1100" dirty="0" smtClean="0"/>
              <a:t>locations</a:t>
            </a:r>
            <a:r>
              <a:rPr lang="en-US" sz="1100" dirty="0"/>
              <a:t>. </a:t>
            </a:r>
          </a:p>
          <a:p>
            <a:endParaRPr lang="en-US" sz="1100" dirty="0"/>
          </a:p>
        </p:txBody>
      </p:sp>
      <p:graphicFrame>
        <p:nvGraphicFramePr>
          <p:cNvPr id="76" name="Chart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2911019"/>
              </p:ext>
            </p:extLst>
          </p:nvPr>
        </p:nvGraphicFramePr>
        <p:xfrm>
          <a:off x="1860550" y="4926490"/>
          <a:ext cx="3136900" cy="173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75" name="Rectangle 74"/>
          <p:cNvSpPr/>
          <p:nvPr/>
        </p:nvSpPr>
        <p:spPr>
          <a:xfrm>
            <a:off x="2553594" y="4959388"/>
            <a:ext cx="2055137" cy="1017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/>
            <a:r>
              <a:rPr lang="en-US" sz="1000" b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cs typeface="Arial Narrow"/>
              </a:rPr>
              <a:t>Database Price Increase</a:t>
            </a:r>
            <a:endParaRPr lang="en-US" sz="1100" b="1" cap="small" dirty="0">
              <a:solidFill>
                <a:schemeClr val="tx1">
                  <a:lumMod val="85000"/>
                  <a:lumOff val="15000"/>
                </a:schemeClr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88586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294</Words>
  <Application>Microsoft Office PowerPoint</Application>
  <PresentationFormat>Letter Paper (8.5x11 in)</PresentationFormat>
  <Paragraphs>40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Partners in Education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Partners in Education</dc:title>
  <dc:creator>Amanda Johnson</dc:creator>
  <cp:lastModifiedBy>ewstone</cp:lastModifiedBy>
  <cp:revision>23</cp:revision>
  <cp:lastPrinted>2019-03-19T15:17:21Z</cp:lastPrinted>
  <dcterms:created xsi:type="dcterms:W3CDTF">2019-01-20T19:25:03Z</dcterms:created>
  <dcterms:modified xsi:type="dcterms:W3CDTF">2019-03-22T18:26:05Z</dcterms:modified>
</cp:coreProperties>
</file>