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1"/>
  </p:notesMasterIdLst>
  <p:sldIdLst>
    <p:sldId id="256" r:id="rId3"/>
    <p:sldId id="257" r:id="rId4"/>
    <p:sldId id="261" r:id="rId5"/>
    <p:sldId id="258" r:id="rId6"/>
    <p:sldId id="262" r:id="rId7"/>
    <p:sldId id="259"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9"/>
  </p:normalViewPr>
  <p:slideViewPr>
    <p:cSldViewPr>
      <p:cViewPr varScale="1">
        <p:scale>
          <a:sx n="69" d="100"/>
          <a:sy n="69" d="100"/>
        </p:scale>
        <p:origin x="1416" y="6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Workbook3"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dPt>
            <c:idx val="0"/>
            <c:bubble3D val="0"/>
            <c:spPr>
              <a:solidFill>
                <a:srgbClr val="F79646"/>
              </a:solidFill>
            </c:spPr>
            <c:extLst>
              <c:ext xmlns:c16="http://schemas.microsoft.com/office/drawing/2014/chart" uri="{C3380CC4-5D6E-409C-BE32-E72D297353CC}">
                <c16:uniqueId val="{00000001-01B0-48C1-ADE1-B4C1D745673D}"/>
              </c:ext>
            </c:extLst>
          </c:dPt>
          <c:dPt>
            <c:idx val="1"/>
            <c:bubble3D val="0"/>
            <c:spPr>
              <a:solidFill>
                <a:schemeClr val="bg1">
                  <a:lumMod val="75000"/>
                </a:schemeClr>
              </a:solidFill>
            </c:spPr>
            <c:extLst>
              <c:ext xmlns:c16="http://schemas.microsoft.com/office/drawing/2014/chart" uri="{C3380CC4-5D6E-409C-BE32-E72D297353CC}">
                <c16:uniqueId val="{00000003-01B0-48C1-ADE1-B4C1D745673D}"/>
              </c:ext>
            </c:extLst>
          </c:dPt>
          <c:val>
            <c:numRef>
              <c:f>Sheet2!$C$11:$C$12</c:f>
              <c:numCache>
                <c:formatCode>General</c:formatCode>
                <c:ptCount val="2"/>
                <c:pt idx="0">
                  <c:v>87.5</c:v>
                </c:pt>
                <c:pt idx="1">
                  <c:v>12.3</c:v>
                </c:pt>
              </c:numCache>
            </c:numRef>
          </c:val>
          <c:extLst>
            <c:ext xmlns:c16="http://schemas.microsoft.com/office/drawing/2014/chart" uri="{C3380CC4-5D6E-409C-BE32-E72D297353CC}">
              <c16:uniqueId val="{00000004-01B0-48C1-ADE1-B4C1D745673D}"/>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Sheet2!$H$3</c:f>
              <c:strCache>
                <c:ptCount val="1"/>
                <c:pt idx="0">
                  <c:v>2010</c:v>
                </c:pt>
              </c:strCache>
            </c:strRef>
          </c:tx>
          <c:spPr>
            <a:solidFill>
              <a:schemeClr val="bg1">
                <a:lumMod val="75000"/>
              </a:schemeClr>
            </a:solidFill>
          </c:spPr>
          <c:invertIfNegative val="0"/>
          <c:cat>
            <c:strRef>
              <c:f>Sheet2!$G$4:$G$8</c:f>
              <c:strCache>
                <c:ptCount val="5"/>
                <c:pt idx="0">
                  <c:v>Database E</c:v>
                </c:pt>
                <c:pt idx="1">
                  <c:v>Database D</c:v>
                </c:pt>
                <c:pt idx="2">
                  <c:v>Database C</c:v>
                </c:pt>
                <c:pt idx="3">
                  <c:v>Database B</c:v>
                </c:pt>
                <c:pt idx="4">
                  <c:v>Database A</c:v>
                </c:pt>
              </c:strCache>
            </c:strRef>
          </c:cat>
          <c:val>
            <c:numRef>
              <c:f>Sheet2!$H$4:$H$8</c:f>
              <c:numCache>
                <c:formatCode>"$"#,##0_);[Red]\("$"#,##0\)</c:formatCode>
                <c:ptCount val="5"/>
                <c:pt idx="0">
                  <c:v>1000</c:v>
                </c:pt>
                <c:pt idx="1">
                  <c:v>1000</c:v>
                </c:pt>
                <c:pt idx="2">
                  <c:v>1000</c:v>
                </c:pt>
                <c:pt idx="3">
                  <c:v>1000</c:v>
                </c:pt>
                <c:pt idx="4">
                  <c:v>1000</c:v>
                </c:pt>
              </c:numCache>
            </c:numRef>
          </c:val>
          <c:extLst>
            <c:ext xmlns:c16="http://schemas.microsoft.com/office/drawing/2014/chart" uri="{C3380CC4-5D6E-409C-BE32-E72D297353CC}">
              <c16:uniqueId val="{00000000-5124-4196-8C2A-80941FC30CFF}"/>
            </c:ext>
          </c:extLst>
        </c:ser>
        <c:ser>
          <c:idx val="1"/>
          <c:order val="1"/>
          <c:tx>
            <c:strRef>
              <c:f>Sheet2!$I$3</c:f>
              <c:strCache>
                <c:ptCount val="1"/>
                <c:pt idx="0">
                  <c:v>2019</c:v>
                </c:pt>
              </c:strCache>
            </c:strRef>
          </c:tx>
          <c:spPr>
            <a:solidFill>
              <a:schemeClr val="tx1">
                <a:lumMod val="85000"/>
                <a:lumOff val="15000"/>
              </a:schemeClr>
            </a:solidFill>
          </c:spPr>
          <c:invertIfNegative val="0"/>
          <c:cat>
            <c:strRef>
              <c:f>Sheet2!$G$4:$G$8</c:f>
              <c:strCache>
                <c:ptCount val="5"/>
                <c:pt idx="0">
                  <c:v>Database E</c:v>
                </c:pt>
                <c:pt idx="1">
                  <c:v>Database D</c:v>
                </c:pt>
                <c:pt idx="2">
                  <c:v>Database C</c:v>
                </c:pt>
                <c:pt idx="3">
                  <c:v>Database B</c:v>
                </c:pt>
                <c:pt idx="4">
                  <c:v>Database A</c:v>
                </c:pt>
              </c:strCache>
            </c:strRef>
          </c:cat>
          <c:val>
            <c:numRef>
              <c:f>Sheet2!$I$4:$I$8</c:f>
              <c:numCache>
                <c:formatCode>"$"#,##0_);[Red]\("$"#,##0\)</c:formatCode>
                <c:ptCount val="5"/>
                <c:pt idx="0">
                  <c:v>1480</c:v>
                </c:pt>
                <c:pt idx="1">
                  <c:v>1210</c:v>
                </c:pt>
                <c:pt idx="2">
                  <c:v>1090</c:v>
                </c:pt>
                <c:pt idx="3">
                  <c:v>1810</c:v>
                </c:pt>
                <c:pt idx="4">
                  <c:v>1410</c:v>
                </c:pt>
              </c:numCache>
            </c:numRef>
          </c:val>
          <c:extLst>
            <c:ext xmlns:c16="http://schemas.microsoft.com/office/drawing/2014/chart" uri="{C3380CC4-5D6E-409C-BE32-E72D297353CC}">
              <c16:uniqueId val="{00000001-5124-4196-8C2A-80941FC30CFF}"/>
            </c:ext>
          </c:extLst>
        </c:ser>
        <c:dLbls>
          <c:showLegendKey val="0"/>
          <c:showVal val="0"/>
          <c:showCatName val="0"/>
          <c:showSerName val="0"/>
          <c:showPercent val="0"/>
          <c:showBubbleSize val="0"/>
        </c:dLbls>
        <c:gapWidth val="150"/>
        <c:axId val="43069440"/>
        <c:axId val="43070976"/>
      </c:barChart>
      <c:catAx>
        <c:axId val="43069440"/>
        <c:scaling>
          <c:orientation val="minMax"/>
        </c:scaling>
        <c:delete val="0"/>
        <c:axPos val="l"/>
        <c:numFmt formatCode="General" sourceLinked="0"/>
        <c:majorTickMark val="out"/>
        <c:minorTickMark val="none"/>
        <c:tickLblPos val="nextTo"/>
        <c:crossAx val="43070976"/>
        <c:crosses val="autoZero"/>
        <c:auto val="1"/>
        <c:lblAlgn val="ctr"/>
        <c:lblOffset val="100"/>
        <c:noMultiLvlLbl val="0"/>
      </c:catAx>
      <c:valAx>
        <c:axId val="43070976"/>
        <c:scaling>
          <c:orientation val="minMax"/>
        </c:scaling>
        <c:delete val="0"/>
        <c:axPos val="b"/>
        <c:majorGridlines/>
        <c:numFmt formatCode="&quot;$&quot;#,##0_);[Red]\(&quot;$&quot;#,##0\)" sourceLinked="1"/>
        <c:majorTickMark val="out"/>
        <c:minorTickMark val="none"/>
        <c:tickLblPos val="nextTo"/>
        <c:crossAx val="43069440"/>
        <c:crosses val="autoZero"/>
        <c:crossBetween val="between"/>
        <c:majorUnit val="500"/>
      </c:valAx>
    </c:plotArea>
    <c:legend>
      <c:legendPos val="b"/>
      <c:layout>
        <c:manualLayout>
          <c:xMode val="edge"/>
          <c:yMode val="edge"/>
          <c:x val="0.34813988332430101"/>
          <c:y val="0.72833030486573802"/>
          <c:w val="0.30372023335139797"/>
          <c:h val="0.14712757059213799"/>
        </c:manualLayout>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41394D-7979-48FA-A14C-5143ECE5F7CB}" type="datetimeFigureOut">
              <a:rPr lang="en-US" smtClean="0"/>
              <a:t>3/29/2019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60F5A4-6A90-4CCC-A726-ADB60FAA8585}" type="slidenum">
              <a:rPr lang="en-US" smtClean="0"/>
              <a:t>‹#›</a:t>
            </a:fld>
            <a:endParaRPr lang="en-US"/>
          </a:p>
        </p:txBody>
      </p:sp>
    </p:spTree>
    <p:extLst>
      <p:ext uri="{BB962C8B-B14F-4D97-AF65-F5344CB8AC3E}">
        <p14:creationId xmlns:p14="http://schemas.microsoft.com/office/powerpoint/2010/main" val="3000465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9E04E-FB30-AF4E-8660-4494FFB1109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40948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671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520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46" indent="0">
              <a:buNone/>
              <a:defRPr sz="1800">
                <a:solidFill>
                  <a:schemeClr val="tx1">
                    <a:tint val="75000"/>
                  </a:schemeClr>
                </a:solidFill>
              </a:defRPr>
            </a:lvl2pPr>
            <a:lvl3pPr marL="914293"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3" indent="0">
              <a:buNone/>
              <a:defRPr sz="1400">
                <a:solidFill>
                  <a:schemeClr val="tx1">
                    <a:tint val="75000"/>
                  </a:schemeClr>
                </a:solidFill>
              </a:defRPr>
            </a:lvl6pPr>
            <a:lvl7pPr marL="2742879"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4171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484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2172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2697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120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1797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2108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2531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2854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19C8BF-D2DB-6E44-AFEF-91512109C90A}" type="datetimeFigureOut">
              <a:rPr lang="en-US" smtClean="0">
                <a:solidFill>
                  <a:prstClr val="black">
                    <a:tint val="75000"/>
                  </a:prstClr>
                </a:solidFill>
              </a:rPr>
              <a:pPr/>
              <a:t>3/29/2019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E3B464-9EC3-DD47-B2DF-59663D9DCD2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9" tIns="45714" rIns="91429" bIns="45714"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29" tIns="45714" rIns="91429" bIns="457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29" tIns="45714" rIns="91429" bIns="45714" rtlCol="0" anchor="ctr"/>
          <a:lstStyle>
            <a:lvl1pPr algn="l">
              <a:defRPr sz="1200">
                <a:solidFill>
                  <a:schemeClr val="tx1">
                    <a:tint val="75000"/>
                  </a:schemeClr>
                </a:solidFill>
              </a:defRPr>
            </a:lvl1pPr>
          </a:lstStyle>
          <a:p>
            <a:pPr defTabSz="457146"/>
            <a:fld id="{6419C8BF-D2DB-6E44-AFEF-91512109C90A}" type="datetimeFigureOut">
              <a:rPr lang="en-US" smtClean="0">
                <a:solidFill>
                  <a:prstClr val="black">
                    <a:tint val="75000"/>
                  </a:prstClr>
                </a:solidFill>
              </a:rPr>
              <a:pPr defTabSz="457146"/>
              <a:t>3/29/2019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29" tIns="45714" rIns="91429" bIns="45714" rtlCol="0" anchor="ctr"/>
          <a:lstStyle>
            <a:lvl1pPr algn="ctr">
              <a:defRPr sz="1200">
                <a:solidFill>
                  <a:schemeClr val="tx1">
                    <a:tint val="75000"/>
                  </a:schemeClr>
                </a:solidFill>
              </a:defRPr>
            </a:lvl1pPr>
          </a:lstStyle>
          <a:p>
            <a:pPr defTabSz="457146"/>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29" tIns="45714" rIns="91429" bIns="45714" rtlCol="0" anchor="ctr"/>
          <a:lstStyle>
            <a:lvl1pPr algn="r">
              <a:defRPr sz="1200">
                <a:solidFill>
                  <a:schemeClr val="tx1">
                    <a:tint val="75000"/>
                  </a:schemeClr>
                </a:solidFill>
              </a:defRPr>
            </a:lvl1pPr>
          </a:lstStyle>
          <a:p>
            <a:pPr defTabSz="457146"/>
            <a:fld id="{7FE3B464-9EC3-DD47-B2DF-59663D9DCD28}" type="slidenum">
              <a:rPr lang="en-US" smtClean="0">
                <a:solidFill>
                  <a:prstClr val="black">
                    <a:tint val="75000"/>
                  </a:prstClr>
                </a:solidFill>
              </a:rPr>
              <a:pPr defTabSz="457146"/>
              <a:t>‹#›</a:t>
            </a:fld>
            <a:endParaRPr lang="en-US">
              <a:solidFill>
                <a:prstClr val="black">
                  <a:tint val="75000"/>
                </a:prstClr>
              </a:solidFill>
            </a:endParaRPr>
          </a:p>
        </p:txBody>
      </p:sp>
    </p:spTree>
    <p:extLst>
      <p:ext uri="{BB962C8B-B14F-4D97-AF65-F5344CB8AC3E}">
        <p14:creationId xmlns:p14="http://schemas.microsoft.com/office/powerpoint/2010/main" val="17779801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146" rtl="0" eaLnBrk="1" latinLnBrk="0" hangingPunct="1">
        <a:spcBef>
          <a:spcPct val="0"/>
        </a:spcBef>
        <a:buNone/>
        <a:defRPr sz="4400" kern="1200">
          <a:solidFill>
            <a:schemeClr val="tx1"/>
          </a:solidFill>
          <a:latin typeface="+mj-lt"/>
          <a:ea typeface="+mj-ea"/>
          <a:cs typeface="+mj-cs"/>
        </a:defRPr>
      </a:lvl1pPr>
    </p:titleStyle>
    <p:bodyStyle>
      <a:lvl1pPr marL="342860" indent="-342860" algn="l" defTabSz="457146" rtl="0" eaLnBrk="1" latinLnBrk="0" hangingPunct="1">
        <a:spcBef>
          <a:spcPct val="20000"/>
        </a:spcBef>
        <a:buFont typeface="Arial"/>
        <a:buChar char="•"/>
        <a:defRPr sz="3200" kern="1200">
          <a:solidFill>
            <a:schemeClr val="tx1"/>
          </a:solidFill>
          <a:latin typeface="+mn-lt"/>
          <a:ea typeface="+mn-ea"/>
          <a:cs typeface="+mn-cs"/>
        </a:defRPr>
      </a:lvl1pPr>
      <a:lvl2pPr marL="742863" indent="-285717" algn="l" defTabSz="457146" rtl="0" eaLnBrk="1" latinLnBrk="0" hangingPunct="1">
        <a:spcBef>
          <a:spcPct val="20000"/>
        </a:spcBef>
        <a:buFont typeface="Arial"/>
        <a:buChar char="–"/>
        <a:defRPr sz="2800" kern="1200">
          <a:solidFill>
            <a:schemeClr val="tx1"/>
          </a:solidFill>
          <a:latin typeface="+mn-lt"/>
          <a:ea typeface="+mn-ea"/>
          <a:cs typeface="+mn-cs"/>
        </a:defRPr>
      </a:lvl2pPr>
      <a:lvl3pPr marL="1142867" indent="-228573" algn="l" defTabSz="457146" rtl="0" eaLnBrk="1" latinLnBrk="0" hangingPunct="1">
        <a:spcBef>
          <a:spcPct val="20000"/>
        </a:spcBef>
        <a:buFont typeface="Arial"/>
        <a:buChar char="•"/>
        <a:defRPr sz="2400" kern="1200">
          <a:solidFill>
            <a:schemeClr val="tx1"/>
          </a:solidFill>
          <a:latin typeface="+mn-lt"/>
          <a:ea typeface="+mn-ea"/>
          <a:cs typeface="+mn-cs"/>
        </a:defRPr>
      </a:lvl3pPr>
      <a:lvl4pPr marL="1600013" indent="-228573" algn="l" defTabSz="457146" rtl="0" eaLnBrk="1" latinLnBrk="0" hangingPunct="1">
        <a:spcBef>
          <a:spcPct val="20000"/>
        </a:spcBef>
        <a:buFont typeface="Arial"/>
        <a:buChar char="–"/>
        <a:defRPr sz="2000" kern="1200">
          <a:solidFill>
            <a:schemeClr val="tx1"/>
          </a:solidFill>
          <a:latin typeface="+mn-lt"/>
          <a:ea typeface="+mn-ea"/>
          <a:cs typeface="+mn-cs"/>
        </a:defRPr>
      </a:lvl4pPr>
      <a:lvl5pPr marL="2057159" indent="-228573" algn="l" defTabSz="457146" rtl="0" eaLnBrk="1" latinLnBrk="0" hangingPunct="1">
        <a:spcBef>
          <a:spcPct val="20000"/>
        </a:spcBef>
        <a:buFont typeface="Arial"/>
        <a:buChar char="»"/>
        <a:defRPr sz="2000" kern="1200">
          <a:solidFill>
            <a:schemeClr val="tx1"/>
          </a:solidFill>
          <a:latin typeface="+mn-lt"/>
          <a:ea typeface="+mn-ea"/>
          <a:cs typeface="+mn-cs"/>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pPr defTabSz="457146"/>
            <a:fld id="{6419C8BF-D2DB-6E44-AFEF-91512109C90A}" type="datetimeFigureOut">
              <a:rPr lang="en-US" smtClean="0">
                <a:solidFill>
                  <a:prstClr val="black">
                    <a:tint val="75000"/>
                  </a:prstClr>
                </a:solidFill>
              </a:rPr>
              <a:pPr defTabSz="457146"/>
              <a:t>3/29/2019</a:t>
            </a:fld>
            <a:endParaRPr lang="en-US">
              <a:solidFill>
                <a:prstClr val="black">
                  <a:tint val="75000"/>
                </a:prstClr>
              </a:solidFill>
            </a:endParaRP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pPr defTabSz="457146"/>
            <a:endParaRPr lang="en-US">
              <a:solidFill>
                <a:prstClr val="black">
                  <a:tint val="75000"/>
                </a:prstClr>
              </a:solidFill>
            </a:endParaRP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defTabSz="457146"/>
            <a:fld id="{7FE3B464-9EC3-DD47-B2DF-59663D9DCD28}" type="slidenum">
              <a:rPr lang="en-US" smtClean="0">
                <a:solidFill>
                  <a:prstClr val="black">
                    <a:tint val="75000"/>
                  </a:prstClr>
                </a:solidFill>
              </a:rPr>
              <a:pPr defTabSz="457146"/>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0.png"/><Relationship Id="rId3" Type="http://schemas.openxmlformats.org/officeDocument/2006/relationships/image" Target="../media/image5.jpg"/><Relationship Id="rId7" Type="http://schemas.microsoft.com/office/2007/relationships/hdphoto" Target="../media/hdphoto1.wdp"/><Relationship Id="rId12" Type="http://schemas.microsoft.com/office/2007/relationships/hdphoto" Target="../media/hdphoto5.wdp"/><Relationship Id="rId17" Type="http://schemas.openxmlformats.org/officeDocument/2006/relationships/chart" Target="../charts/chart2.xml"/><Relationship Id="rId2" Type="http://schemas.openxmlformats.org/officeDocument/2006/relationships/notesSlide" Target="../notesSlides/notesSlide1.xml"/><Relationship Id="rId16"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8.png"/><Relationship Id="rId11" Type="http://schemas.microsoft.com/office/2007/relationships/hdphoto" Target="../media/hdphoto4.wdp"/><Relationship Id="rId5" Type="http://schemas.openxmlformats.org/officeDocument/2006/relationships/image" Target="../media/image7.jpg"/><Relationship Id="rId15" Type="http://schemas.openxmlformats.org/officeDocument/2006/relationships/chart" Target="../charts/chart1.xml"/><Relationship Id="rId10"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 Id="rId14" Type="http://schemas.microsoft.com/office/2007/relationships/hdphoto" Target="../media/hdphoto6.wdp"/></Relationships>
</file>

<file path=ppt/slides/_rels/slide4.xml.rels><?xml version="1.0" encoding="UTF-8" standalone="yes"?>
<Relationships xmlns="http://schemas.openxmlformats.org/package/2006/relationships"><Relationship Id="rId2" Type="http://schemas.openxmlformats.org/officeDocument/2006/relationships/hyperlink" Target="https://forms.gle/5VyKGZd4iuxqezMP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76400" y="4800600"/>
            <a:ext cx="6400800" cy="1752600"/>
          </a:xfrm>
        </p:spPr>
        <p:txBody>
          <a:bodyPr>
            <a:normAutofit/>
          </a:bodyPr>
          <a:lstStyle/>
          <a:p>
            <a:pPr algn="r"/>
            <a:endParaRPr lang="en-US" sz="3600" b="1" dirty="0">
              <a:latin typeface="Times New Roman" panose="02020603050405020304" pitchFamily="18" charset="0"/>
              <a:cs typeface="Times New Roman" panose="02020603050405020304" pitchFamily="18" charset="0"/>
            </a:endParaRPr>
          </a:p>
          <a:p>
            <a:pPr algn="r"/>
            <a:r>
              <a:rPr lang="en-US" sz="3600" b="1" dirty="0">
                <a:solidFill>
                  <a:schemeClr val="bg1"/>
                </a:solidFill>
                <a:latin typeface="Calibri" panose="020F0502020204030204" pitchFamily="34" charset="0"/>
                <a:cs typeface="Times New Roman" panose="02020603050405020304" pitchFamily="18" charset="0"/>
              </a:rPr>
              <a:t>Advocacy Committee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533400"/>
            <a:ext cx="6656832" cy="3646692"/>
          </a:xfrm>
          <a:prstGeom prst="rect">
            <a:avLst/>
          </a:prstGeom>
        </p:spPr>
      </p:pic>
    </p:spTree>
    <p:extLst>
      <p:ext uri="{BB962C8B-B14F-4D97-AF65-F5344CB8AC3E}">
        <p14:creationId xmlns:p14="http://schemas.microsoft.com/office/powerpoint/2010/main" val="532398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75000"/>
                  </a:schemeClr>
                </a:solidFill>
              </a:rPr>
              <a:t>2018-2020 Committee</a:t>
            </a:r>
          </a:p>
        </p:txBody>
      </p:sp>
      <p:sp>
        <p:nvSpPr>
          <p:cNvPr id="3" name="Content Placeholder 2"/>
          <p:cNvSpPr>
            <a:spLocks noGrp="1"/>
          </p:cNvSpPr>
          <p:nvPr>
            <p:ph idx="1"/>
          </p:nvPr>
        </p:nvSpPr>
        <p:spPr/>
        <p:txBody>
          <a:bodyPr>
            <a:normAutofit fontScale="55000" lnSpcReduction="20000"/>
          </a:bodyPr>
          <a:lstStyle/>
          <a:p>
            <a:r>
              <a:rPr lang="en-US" sz="3800" dirty="0"/>
              <a:t>NCACCP Presidential Liaison – </a:t>
            </a:r>
          </a:p>
          <a:p>
            <a:pPr marL="0" indent="0">
              <a:buNone/>
            </a:pPr>
            <a:r>
              <a:rPr lang="en-US" sz="3800" dirty="0"/>
              <a:t>	Dr. Stanley J. Elliott,   Roanoke-Chowan </a:t>
            </a:r>
          </a:p>
          <a:p>
            <a:endParaRPr lang="en-US" sz="3800" dirty="0"/>
          </a:p>
          <a:p>
            <a:r>
              <a:rPr lang="en-US" sz="3800" dirty="0"/>
              <a:t>Chair – Libby Stone, Gaston College</a:t>
            </a:r>
          </a:p>
          <a:p>
            <a:endParaRPr lang="en-US" sz="3800" dirty="0"/>
          </a:p>
          <a:p>
            <a:r>
              <a:rPr lang="en-US" sz="3800" dirty="0"/>
              <a:t>District 1 – Mary Ann Caudle, Martin CC</a:t>
            </a:r>
          </a:p>
          <a:p>
            <a:r>
              <a:rPr lang="en-US" sz="3800" dirty="0"/>
              <a:t>District 2 – Cathy Campbell, Craven CC</a:t>
            </a:r>
          </a:p>
          <a:p>
            <a:r>
              <a:rPr lang="en-US" sz="3800" dirty="0"/>
              <a:t>District 3 – Debbie Luck, Randolph CC</a:t>
            </a:r>
          </a:p>
          <a:p>
            <a:r>
              <a:rPr lang="en-US" sz="3800" dirty="0"/>
              <a:t>District 4 – Carl Danis, </a:t>
            </a:r>
            <a:r>
              <a:rPr lang="en-US" sz="3800" dirty="0" err="1"/>
              <a:t>Sandhills</a:t>
            </a:r>
            <a:r>
              <a:rPr lang="en-US" sz="3800" dirty="0"/>
              <a:t> CC</a:t>
            </a:r>
          </a:p>
          <a:p>
            <a:r>
              <a:rPr lang="en-US" sz="3800" dirty="0"/>
              <a:t>District 5 – Charles Wiggins, Isothermal CC</a:t>
            </a:r>
          </a:p>
          <a:p>
            <a:r>
              <a:rPr lang="en-US" sz="3800" dirty="0"/>
              <a:t>District 6 – Russell Taylor, Asheville-Buncombe TCC</a:t>
            </a:r>
          </a:p>
          <a:p>
            <a:endParaRPr lang="en-US" sz="3800" dirty="0"/>
          </a:p>
          <a:p>
            <a:r>
              <a:rPr lang="en-US" sz="3800" dirty="0"/>
              <a:t>NCCCS Representative – </a:t>
            </a:r>
          </a:p>
          <a:p>
            <a:pPr marL="0" indent="0">
              <a:buNone/>
            </a:pPr>
            <a:r>
              <a:rPr lang="en-US" sz="3800" dirty="0"/>
              <a:t>	Helen Colevins, Community Engagement Librarian</a:t>
            </a: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6852" y="5181599"/>
            <a:ext cx="1878048" cy="1381197"/>
          </a:xfrm>
          <a:prstGeom prst="rect">
            <a:avLst/>
          </a:prstGeom>
        </p:spPr>
      </p:pic>
    </p:spTree>
    <p:extLst>
      <p:ext uri="{BB962C8B-B14F-4D97-AF65-F5344CB8AC3E}">
        <p14:creationId xmlns:p14="http://schemas.microsoft.com/office/powerpoint/2010/main" val="3096392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AC6FFDD4-2C7E-4064-87B6-283503F8DFE4}"/>
              </a:ext>
            </a:extLst>
          </p:cNvPr>
          <p:cNvPicPr>
            <a:picLocks noChangeAspect="1"/>
          </p:cNvPicPr>
          <p:nvPr/>
        </p:nvPicPr>
        <p:blipFill>
          <a:blip r:embed="rId3">
            <a:duotone>
              <a:schemeClr val="bg2">
                <a:shade val="45000"/>
                <a:satMod val="135000"/>
              </a:schemeClr>
              <a:prstClr val="white"/>
            </a:duotone>
          </a:blip>
          <a:stretch>
            <a:fillRect/>
          </a:stretch>
        </p:blipFill>
        <p:spPr>
          <a:xfrm>
            <a:off x="0" y="1421273"/>
            <a:ext cx="9144000" cy="2033502"/>
          </a:xfrm>
          <a:prstGeom prst="rect">
            <a:avLst/>
          </a:prstGeom>
        </p:spPr>
      </p:pic>
      <p:sp>
        <p:nvSpPr>
          <p:cNvPr id="51" name="Rectangle 50">
            <a:extLst>
              <a:ext uri="{FF2B5EF4-FFF2-40B4-BE49-F238E27FC236}">
                <a16:creationId xmlns:a16="http://schemas.microsoft.com/office/drawing/2014/main" id="{FEEFBB2D-BACA-4335-929A-F532254841E1}"/>
              </a:ext>
            </a:extLst>
          </p:cNvPr>
          <p:cNvSpPr/>
          <p:nvPr/>
        </p:nvSpPr>
        <p:spPr>
          <a:xfrm>
            <a:off x="-7432" y="3379071"/>
            <a:ext cx="9195917" cy="1503205"/>
          </a:xfrm>
          <a:prstGeom prst="rect">
            <a:avLst/>
          </a:prstGeom>
          <a:pattFill prst="pct20">
            <a:fgClr>
              <a:schemeClr val="accent1">
                <a:lumMod val="20000"/>
                <a:lumOff val="80000"/>
              </a:schemeClr>
            </a:fgClr>
            <a:bgClr>
              <a:schemeClr val="bg1"/>
            </a:bgClr>
          </a:pattFill>
          <a:ln>
            <a:noFill/>
          </a:ln>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endParaRPr lang="en-US">
              <a:solidFill>
                <a:prstClr val="white"/>
              </a:solidFill>
            </a:endParaRPr>
          </a:p>
        </p:txBody>
      </p:sp>
      <p:sp>
        <p:nvSpPr>
          <p:cNvPr id="35" name="Rectangle 34">
            <a:extLst>
              <a:ext uri="{FF2B5EF4-FFF2-40B4-BE49-F238E27FC236}">
                <a16:creationId xmlns:a16="http://schemas.microsoft.com/office/drawing/2014/main" id="{09B6366C-6554-4CE7-9114-8ED848CDE116}"/>
              </a:ext>
            </a:extLst>
          </p:cNvPr>
          <p:cNvSpPr/>
          <p:nvPr/>
        </p:nvSpPr>
        <p:spPr>
          <a:xfrm>
            <a:off x="-7432" y="4882277"/>
            <a:ext cx="9211063" cy="35967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endParaRPr lang="en-US">
              <a:solidFill>
                <a:prstClr val="white"/>
              </a:solidFill>
            </a:endParaRPr>
          </a:p>
        </p:txBody>
      </p:sp>
      <p:cxnSp>
        <p:nvCxnSpPr>
          <p:cNvPr id="4" name="Straight Connector 3"/>
          <p:cNvCxnSpPr/>
          <p:nvPr/>
        </p:nvCxnSpPr>
        <p:spPr>
          <a:xfrm flipV="1">
            <a:off x="0" y="3379072"/>
            <a:ext cx="9144000" cy="1"/>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0" y="0"/>
            <a:ext cx="9144000" cy="1421273"/>
          </a:xfrm>
          <a:prstGeom prst="rect">
            <a:avLst/>
          </a:prstGeom>
          <a:solidFill>
            <a:schemeClr val="tx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endParaRPr lang="en-US" sz="2500" b="1" dirty="0">
              <a:solidFill>
                <a:prstClr val="white"/>
              </a:solidFill>
              <a:latin typeface="Franklin Gothic Medium"/>
              <a:cs typeface="Franklin Gothic Medium"/>
            </a:endParaRPr>
          </a:p>
        </p:txBody>
      </p:sp>
      <p:sp>
        <p:nvSpPr>
          <p:cNvPr id="7" name="Title 1"/>
          <p:cNvSpPr>
            <a:spLocks noGrp="1"/>
          </p:cNvSpPr>
          <p:nvPr>
            <p:ph type="ctrTitle"/>
          </p:nvPr>
        </p:nvSpPr>
        <p:spPr>
          <a:xfrm>
            <a:off x="701543" y="522628"/>
            <a:ext cx="7740919" cy="398454"/>
          </a:xfrm>
        </p:spPr>
        <p:txBody>
          <a:bodyPr>
            <a:noAutofit/>
          </a:bodyPr>
          <a:lstStyle/>
          <a:p>
            <a:r>
              <a:rPr lang="en-US" sz="4800" dirty="0">
                <a:solidFill>
                  <a:schemeClr val="bg1"/>
                </a:solidFill>
                <a:latin typeface="Franklin Gothic Medium"/>
                <a:cs typeface="Franklin Gothic Medium"/>
              </a:rPr>
              <a:t>Partners in Education</a:t>
            </a:r>
          </a:p>
        </p:txBody>
      </p:sp>
      <p:sp>
        <p:nvSpPr>
          <p:cNvPr id="8" name="Rectangle 7"/>
          <p:cNvSpPr/>
          <p:nvPr/>
        </p:nvSpPr>
        <p:spPr>
          <a:xfrm>
            <a:off x="66272" y="1530390"/>
            <a:ext cx="3224552" cy="2560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r>
              <a:rPr lang="en-US" b="1" cap="small" dirty="0">
                <a:solidFill>
                  <a:prstClr val="black">
                    <a:lumMod val="85000"/>
                    <a:lumOff val="15000"/>
                  </a:prstClr>
                </a:solidFill>
                <a:latin typeface="Arial Narrow"/>
                <a:cs typeface="Arial Narrow"/>
              </a:rPr>
              <a:t>Enriching the </a:t>
            </a:r>
          </a:p>
          <a:p>
            <a:pPr algn="ctr" defTabSz="457146"/>
            <a:r>
              <a:rPr lang="en-US" b="1" cap="small" dirty="0">
                <a:solidFill>
                  <a:prstClr val="black">
                    <a:lumMod val="85000"/>
                    <a:lumOff val="15000"/>
                  </a:prstClr>
                </a:solidFill>
                <a:latin typeface="Arial Narrow"/>
                <a:cs typeface="Arial Narrow"/>
              </a:rPr>
              <a:t>Student Experience</a:t>
            </a:r>
          </a:p>
        </p:txBody>
      </p:sp>
      <p:sp>
        <p:nvSpPr>
          <p:cNvPr id="10" name="Rectangle 9"/>
          <p:cNvSpPr/>
          <p:nvPr/>
        </p:nvSpPr>
        <p:spPr>
          <a:xfrm>
            <a:off x="5939855" y="1530475"/>
            <a:ext cx="3446055" cy="29070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r>
              <a:rPr lang="en-US" b="1" cap="small" dirty="0">
                <a:solidFill>
                  <a:srgbClr val="262626"/>
                </a:solidFill>
                <a:latin typeface="Arial Narrow"/>
                <a:cs typeface="Arial Narrow"/>
              </a:rPr>
              <a:t>Providing </a:t>
            </a:r>
          </a:p>
          <a:p>
            <a:pPr algn="ctr" defTabSz="457146"/>
            <a:r>
              <a:rPr lang="en-US" b="1" cap="small" dirty="0">
                <a:solidFill>
                  <a:srgbClr val="262626"/>
                </a:solidFill>
                <a:latin typeface="Arial Narrow"/>
                <a:cs typeface="Arial Narrow"/>
              </a:rPr>
              <a:t>Expertise &amp; Resources</a:t>
            </a:r>
          </a:p>
        </p:txBody>
      </p:sp>
      <p:sp>
        <p:nvSpPr>
          <p:cNvPr id="13" name="Title 1"/>
          <p:cNvSpPr txBox="1">
            <a:spLocks/>
          </p:cNvSpPr>
          <p:nvPr/>
        </p:nvSpPr>
        <p:spPr>
          <a:xfrm>
            <a:off x="421709" y="961970"/>
            <a:ext cx="8693683" cy="214552"/>
          </a:xfrm>
          <a:prstGeom prst="rect">
            <a:avLst/>
          </a:prstGeom>
        </p:spPr>
        <p:txBody>
          <a:bodyPr vert="horz" lIns="45714" tIns="22858" rIns="45714" bIns="22858" rtlCol="0" anchor="ctr">
            <a:noAutofit/>
          </a:bodyPr>
          <a:lstStyle>
            <a:lvl1pPr algn="ctr" defTabSz="254706" rtl="0" eaLnBrk="1" latinLnBrk="0" hangingPunct="1">
              <a:spcBef>
                <a:spcPct val="0"/>
              </a:spcBef>
              <a:buNone/>
              <a:defRPr sz="2500" kern="1200">
                <a:solidFill>
                  <a:schemeClr val="tx1"/>
                </a:solidFill>
                <a:latin typeface="+mj-lt"/>
                <a:ea typeface="+mj-ea"/>
                <a:cs typeface="+mj-cs"/>
              </a:defRPr>
            </a:lvl1pPr>
          </a:lstStyle>
          <a:p>
            <a:r>
              <a:rPr lang="en-US" sz="1600" dirty="0">
                <a:solidFill>
                  <a:prstClr val="white"/>
                </a:solidFill>
                <a:latin typeface="Arial Narrow"/>
                <a:cs typeface="Arial Narrow"/>
              </a:rPr>
              <a:t> </a:t>
            </a:r>
            <a:r>
              <a:rPr lang="en-US" sz="1600" cap="all" dirty="0">
                <a:solidFill>
                  <a:prstClr val="white"/>
                </a:solidFill>
                <a:latin typeface="Arial Narrow"/>
                <a:cs typeface="Arial Narrow"/>
              </a:rPr>
              <a:t>helping students meet their goals for long-term success</a:t>
            </a:r>
          </a:p>
        </p:txBody>
      </p:sp>
      <p:sp>
        <p:nvSpPr>
          <p:cNvPr id="15" name="TextBox 14"/>
          <p:cNvSpPr txBox="1"/>
          <p:nvPr/>
        </p:nvSpPr>
        <p:spPr>
          <a:xfrm>
            <a:off x="957964" y="1734778"/>
            <a:ext cx="1475885" cy="821523"/>
          </a:xfrm>
          <a:prstGeom prst="rect">
            <a:avLst/>
          </a:prstGeom>
          <a:noFill/>
        </p:spPr>
        <p:txBody>
          <a:bodyPr wrap="square" lIns="82058" tIns="41029" rIns="82058" bIns="41029" rtlCol="0">
            <a:spAutoFit/>
          </a:bodyPr>
          <a:lstStyle/>
          <a:p>
            <a:pPr defTabSz="457146"/>
            <a:r>
              <a:rPr lang="en-US" sz="4800" b="1" spc="-135" dirty="0">
                <a:solidFill>
                  <a:srgbClr val="1F497D"/>
                </a:solidFill>
              </a:rPr>
              <a:t>81</a:t>
            </a:r>
            <a:r>
              <a:rPr lang="en-US" sz="3600" b="1" spc="-135" dirty="0">
                <a:solidFill>
                  <a:srgbClr val="1F497D"/>
                </a:solidFill>
              </a:rPr>
              <a:t>%</a:t>
            </a:r>
            <a:endParaRPr lang="en-US" sz="2200" b="1" spc="-135" dirty="0">
              <a:solidFill>
                <a:srgbClr val="1F497D"/>
              </a:solidFill>
            </a:endParaRPr>
          </a:p>
        </p:txBody>
      </p:sp>
      <p:cxnSp>
        <p:nvCxnSpPr>
          <p:cNvPr id="17" name="Straight Connector 16">
            <a:extLst>
              <a:ext uri="{FF2B5EF4-FFF2-40B4-BE49-F238E27FC236}">
                <a16:creationId xmlns:a16="http://schemas.microsoft.com/office/drawing/2014/main" id="{F7EA4D27-9EF0-4DAC-9C99-A7B77219BC6D}"/>
              </a:ext>
            </a:extLst>
          </p:cNvPr>
          <p:cNvCxnSpPr>
            <a:cxnSpLocks/>
          </p:cNvCxnSpPr>
          <p:nvPr/>
        </p:nvCxnSpPr>
        <p:spPr>
          <a:xfrm flipV="1">
            <a:off x="3141261" y="1734173"/>
            <a:ext cx="0" cy="1638574"/>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32" name="Picture 31">
            <a:extLst>
              <a:ext uri="{FF2B5EF4-FFF2-40B4-BE49-F238E27FC236}">
                <a16:creationId xmlns:a16="http://schemas.microsoft.com/office/drawing/2014/main" id="{9152A822-451F-40F4-A80D-408F341B9134}"/>
              </a:ext>
            </a:extLst>
          </p:cNvPr>
          <p:cNvPicPr>
            <a:picLocks noChangeAspect="1"/>
          </p:cNvPicPr>
          <p:nvPr/>
        </p:nvPicPr>
        <p:blipFill>
          <a:blip r:embed="rId4"/>
          <a:stretch>
            <a:fillRect/>
          </a:stretch>
        </p:blipFill>
        <p:spPr>
          <a:xfrm>
            <a:off x="8306854" y="2892997"/>
            <a:ext cx="673119" cy="390103"/>
          </a:xfrm>
          <a:prstGeom prst="rect">
            <a:avLst/>
          </a:prstGeom>
        </p:spPr>
      </p:pic>
      <p:sp>
        <p:nvSpPr>
          <p:cNvPr id="41" name="TextBox 40">
            <a:extLst>
              <a:ext uri="{FF2B5EF4-FFF2-40B4-BE49-F238E27FC236}">
                <a16:creationId xmlns:a16="http://schemas.microsoft.com/office/drawing/2014/main" id="{4176779F-9402-402C-81CC-73F5176D3AA4}"/>
              </a:ext>
            </a:extLst>
          </p:cNvPr>
          <p:cNvSpPr txBox="1"/>
          <p:nvPr/>
        </p:nvSpPr>
        <p:spPr>
          <a:xfrm>
            <a:off x="66272" y="4803880"/>
            <a:ext cx="2065336" cy="575302"/>
          </a:xfrm>
          <a:prstGeom prst="rect">
            <a:avLst/>
          </a:prstGeom>
          <a:noFill/>
        </p:spPr>
        <p:txBody>
          <a:bodyPr wrap="square" lIns="82058" tIns="41029" rIns="82058" bIns="41029" rtlCol="0">
            <a:spAutoFit/>
          </a:bodyPr>
          <a:lstStyle/>
          <a:p>
            <a:pPr defTabSz="457146"/>
            <a:r>
              <a:rPr lang="en-US" sz="3200" dirty="0">
                <a:solidFill>
                  <a:srgbClr val="1F497D">
                    <a:lumMod val="40000"/>
                    <a:lumOff val="60000"/>
                  </a:srgbClr>
                </a:solidFill>
              </a:rPr>
              <a:t>Quotes</a:t>
            </a:r>
            <a:r>
              <a:rPr lang="en-US" sz="2400" dirty="0">
                <a:solidFill>
                  <a:prstClr val="white"/>
                </a:solidFill>
              </a:rPr>
              <a:t> </a:t>
            </a:r>
            <a:endParaRPr lang="en-US" sz="2200" dirty="0">
              <a:solidFill>
                <a:prstClr val="white"/>
              </a:solidFill>
            </a:endParaRPr>
          </a:p>
        </p:txBody>
      </p:sp>
      <p:sp>
        <p:nvSpPr>
          <p:cNvPr id="42" name="TextBox 41">
            <a:extLst>
              <a:ext uri="{FF2B5EF4-FFF2-40B4-BE49-F238E27FC236}">
                <a16:creationId xmlns:a16="http://schemas.microsoft.com/office/drawing/2014/main" id="{280D0DC7-58E6-4F3F-B951-F216D9FBD354}"/>
              </a:ext>
            </a:extLst>
          </p:cNvPr>
          <p:cNvSpPr txBox="1"/>
          <p:nvPr/>
        </p:nvSpPr>
        <p:spPr>
          <a:xfrm>
            <a:off x="1804105" y="4821670"/>
            <a:ext cx="1241823" cy="329081"/>
          </a:xfrm>
          <a:prstGeom prst="rect">
            <a:avLst/>
          </a:prstGeom>
          <a:noFill/>
        </p:spPr>
        <p:txBody>
          <a:bodyPr wrap="square" lIns="82058" tIns="41029" rIns="82058" bIns="41029" rtlCol="0">
            <a:spAutoFit/>
          </a:bodyPr>
          <a:lstStyle/>
          <a:p>
            <a:pPr defTabSz="457146"/>
            <a:r>
              <a:rPr lang="en-US" sz="1600" b="1" dirty="0">
                <a:solidFill>
                  <a:srgbClr val="8EB4E3"/>
                </a:solidFill>
              </a:rPr>
              <a:t>quotes</a:t>
            </a:r>
          </a:p>
        </p:txBody>
      </p:sp>
      <p:sp>
        <p:nvSpPr>
          <p:cNvPr id="43" name="Rectangle 42">
            <a:extLst>
              <a:ext uri="{FF2B5EF4-FFF2-40B4-BE49-F238E27FC236}">
                <a16:creationId xmlns:a16="http://schemas.microsoft.com/office/drawing/2014/main" id="{7121768F-8C59-44A8-BB96-49B44FDDC147}"/>
              </a:ext>
            </a:extLst>
          </p:cNvPr>
          <p:cNvSpPr/>
          <p:nvPr/>
        </p:nvSpPr>
        <p:spPr>
          <a:xfrm>
            <a:off x="5939854" y="5241953"/>
            <a:ext cx="3263780" cy="1487145"/>
          </a:xfrm>
          <a:prstGeom prst="rect">
            <a:avLst/>
          </a:prstGeom>
          <a:solidFill>
            <a:srgbClr val="FFCC66"/>
          </a:solidFill>
          <a:ln>
            <a:noFill/>
          </a:ln>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endParaRPr lang="en-US">
              <a:solidFill>
                <a:prstClr val="white"/>
              </a:solidFill>
            </a:endParaRPr>
          </a:p>
        </p:txBody>
      </p:sp>
      <p:sp>
        <p:nvSpPr>
          <p:cNvPr id="44" name="Rectangle 43">
            <a:extLst>
              <a:ext uri="{FF2B5EF4-FFF2-40B4-BE49-F238E27FC236}">
                <a16:creationId xmlns:a16="http://schemas.microsoft.com/office/drawing/2014/main" id="{A23E6BB7-DD02-432B-805D-FE44A01B752E}"/>
              </a:ext>
            </a:extLst>
          </p:cNvPr>
          <p:cNvSpPr/>
          <p:nvPr/>
        </p:nvSpPr>
        <p:spPr>
          <a:xfrm>
            <a:off x="2932657" y="5241955"/>
            <a:ext cx="3076681" cy="1505131"/>
          </a:xfrm>
          <a:prstGeom prst="rect">
            <a:avLst/>
          </a:prstGeom>
          <a:solidFill>
            <a:srgbClr val="FFAC33"/>
          </a:solidFill>
          <a:ln>
            <a:noFill/>
          </a:ln>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endParaRPr lang="en-US">
              <a:solidFill>
                <a:prstClr val="white"/>
              </a:solidFill>
            </a:endParaRPr>
          </a:p>
        </p:txBody>
      </p:sp>
      <p:sp>
        <p:nvSpPr>
          <p:cNvPr id="45" name="Rectangle 44">
            <a:extLst>
              <a:ext uri="{FF2B5EF4-FFF2-40B4-BE49-F238E27FC236}">
                <a16:creationId xmlns:a16="http://schemas.microsoft.com/office/drawing/2014/main" id="{AD16231C-4CD1-4B48-9CFC-A758E803562C}"/>
              </a:ext>
            </a:extLst>
          </p:cNvPr>
          <p:cNvSpPr/>
          <p:nvPr/>
        </p:nvSpPr>
        <p:spPr>
          <a:xfrm>
            <a:off x="-25697" y="5241955"/>
            <a:ext cx="2958353" cy="1495285"/>
          </a:xfrm>
          <a:prstGeom prst="rect">
            <a:avLst/>
          </a:prstGeom>
          <a:solidFill>
            <a:srgbClr val="FFCC66"/>
          </a:solidFill>
          <a:ln>
            <a:noFill/>
          </a:ln>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endParaRPr lang="en-US">
              <a:solidFill>
                <a:prstClr val="white"/>
              </a:solidFill>
            </a:endParaRPr>
          </a:p>
        </p:txBody>
      </p:sp>
      <p:pic>
        <p:nvPicPr>
          <p:cNvPr id="57" name="Picture 56">
            <a:extLst>
              <a:ext uri="{FF2B5EF4-FFF2-40B4-BE49-F238E27FC236}">
                <a16:creationId xmlns:a16="http://schemas.microsoft.com/office/drawing/2014/main" id="{9FBC6B83-F78E-45C2-BF03-D870B280384A}"/>
              </a:ext>
            </a:extLst>
          </p:cNvPr>
          <p:cNvPicPr>
            <a:picLocks noChangeAspect="1"/>
          </p:cNvPicPr>
          <p:nvPr/>
        </p:nvPicPr>
        <p:blipFill rotWithShape="1">
          <a:blip r:embed="rId5"/>
          <a:srcRect t="1130" b="18060"/>
          <a:stretch/>
        </p:blipFill>
        <p:spPr>
          <a:xfrm>
            <a:off x="421711" y="2617307"/>
            <a:ext cx="2150725" cy="755439"/>
          </a:xfrm>
          <a:prstGeom prst="rect">
            <a:avLst/>
          </a:prstGeom>
        </p:spPr>
      </p:pic>
      <p:sp>
        <p:nvSpPr>
          <p:cNvPr id="14" name="TextBox 13"/>
          <p:cNvSpPr txBox="1"/>
          <p:nvPr/>
        </p:nvSpPr>
        <p:spPr>
          <a:xfrm>
            <a:off x="490302" y="2273467"/>
            <a:ext cx="2229044" cy="470658"/>
          </a:xfrm>
          <a:prstGeom prst="rect">
            <a:avLst/>
          </a:prstGeom>
          <a:noFill/>
        </p:spPr>
        <p:txBody>
          <a:bodyPr wrap="square" lIns="82058" tIns="41029" rIns="82058" bIns="41029" rtlCol="0">
            <a:spAutoFit/>
          </a:bodyPr>
          <a:lstStyle/>
          <a:p>
            <a:pPr defTabSz="457146">
              <a:lnSpc>
                <a:spcPct val="80000"/>
              </a:lnSpc>
            </a:pPr>
            <a:r>
              <a:rPr lang="en-US" sz="1050" dirty="0">
                <a:solidFill>
                  <a:prstClr val="black">
                    <a:lumMod val="85000"/>
                    <a:lumOff val="15000"/>
                  </a:prstClr>
                </a:solidFill>
              </a:rPr>
              <a:t>of students surveyed said the library contributed to their </a:t>
            </a:r>
            <a:r>
              <a:rPr lang="en-US" sz="1050" b="1" dirty="0">
                <a:solidFill>
                  <a:srgbClr val="1F497D"/>
                </a:solidFill>
              </a:rPr>
              <a:t>overall academic success.</a:t>
            </a:r>
          </a:p>
        </p:txBody>
      </p:sp>
      <p:sp>
        <p:nvSpPr>
          <p:cNvPr id="9" name="Rectangle 8"/>
          <p:cNvSpPr/>
          <p:nvPr/>
        </p:nvSpPr>
        <p:spPr>
          <a:xfrm>
            <a:off x="2719346" y="1502844"/>
            <a:ext cx="3582452" cy="29070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r>
              <a:rPr lang="en-US" b="1" cap="small" dirty="0">
                <a:solidFill>
                  <a:srgbClr val="262626"/>
                </a:solidFill>
                <a:latin typeface="Arial Narrow"/>
                <a:cs typeface="Arial Narrow"/>
              </a:rPr>
              <a:t>Supporting </a:t>
            </a:r>
          </a:p>
          <a:p>
            <a:pPr algn="ctr" defTabSz="457146"/>
            <a:r>
              <a:rPr lang="en-US" b="1" cap="small" dirty="0">
                <a:solidFill>
                  <a:srgbClr val="262626"/>
                </a:solidFill>
                <a:latin typeface="Arial Narrow"/>
                <a:cs typeface="Arial Narrow"/>
              </a:rPr>
              <a:t>Faculty Excellence</a:t>
            </a:r>
          </a:p>
        </p:txBody>
      </p:sp>
      <p:sp>
        <p:nvSpPr>
          <p:cNvPr id="58" name="Title 1">
            <a:extLst>
              <a:ext uri="{FF2B5EF4-FFF2-40B4-BE49-F238E27FC236}">
                <a16:creationId xmlns:a16="http://schemas.microsoft.com/office/drawing/2014/main" id="{198A995B-B65A-4C55-B164-9D82666FF1E5}"/>
              </a:ext>
            </a:extLst>
          </p:cNvPr>
          <p:cNvSpPr txBox="1">
            <a:spLocks/>
          </p:cNvSpPr>
          <p:nvPr/>
        </p:nvSpPr>
        <p:spPr>
          <a:xfrm>
            <a:off x="1430793" y="311228"/>
            <a:ext cx="6607561" cy="214552"/>
          </a:xfrm>
          <a:prstGeom prst="rect">
            <a:avLst/>
          </a:prstGeom>
        </p:spPr>
        <p:txBody>
          <a:bodyPr vert="horz" lIns="45714" tIns="22858" rIns="45714" bIns="22858" rtlCol="0" anchor="ctr">
            <a:noAutofit/>
          </a:bodyPr>
          <a:lstStyle>
            <a:lvl1pPr algn="ctr" defTabSz="254706" rtl="0" eaLnBrk="1" latinLnBrk="0" hangingPunct="1">
              <a:spcBef>
                <a:spcPct val="0"/>
              </a:spcBef>
              <a:buNone/>
              <a:defRPr sz="2500" kern="1200">
                <a:solidFill>
                  <a:schemeClr val="tx1"/>
                </a:solidFill>
                <a:latin typeface="+mj-lt"/>
                <a:ea typeface="+mj-ea"/>
                <a:cs typeface="+mj-cs"/>
              </a:defRPr>
            </a:lvl1pPr>
          </a:lstStyle>
          <a:p>
            <a:r>
              <a:rPr lang="en-US" sz="1600" cap="all" dirty="0">
                <a:solidFill>
                  <a:prstClr val="white"/>
                </a:solidFill>
                <a:latin typeface="Arial Narrow"/>
                <a:cs typeface="Arial Narrow"/>
              </a:rPr>
              <a:t>North Carolina Community College Libraries Are</a:t>
            </a:r>
          </a:p>
        </p:txBody>
      </p:sp>
      <p:sp>
        <p:nvSpPr>
          <p:cNvPr id="37" name="Rectangle 36"/>
          <p:cNvSpPr/>
          <p:nvPr/>
        </p:nvSpPr>
        <p:spPr>
          <a:xfrm>
            <a:off x="202663" y="3417943"/>
            <a:ext cx="8674228" cy="2724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r>
              <a:rPr lang="en-US" b="1" cap="small" dirty="0">
                <a:solidFill>
                  <a:prstClr val="black">
                    <a:lumMod val="85000"/>
                    <a:lumOff val="15000"/>
                  </a:prstClr>
                </a:solidFill>
                <a:latin typeface="Arial Narrow"/>
                <a:cs typeface="Arial Narrow"/>
              </a:rPr>
              <a:t>F</a:t>
            </a:r>
            <a:r>
              <a:rPr lang="en-US" sz="2400" b="1" cap="small" dirty="0">
                <a:solidFill>
                  <a:prstClr val="black">
                    <a:lumMod val="85000"/>
                    <a:lumOff val="15000"/>
                  </a:prstClr>
                </a:solidFill>
                <a:latin typeface="Arial Narrow"/>
                <a:cs typeface="Arial Narrow"/>
              </a:rPr>
              <a:t>unding for databases &amp; staffing is critical </a:t>
            </a:r>
          </a:p>
        </p:txBody>
      </p:sp>
      <p:cxnSp>
        <p:nvCxnSpPr>
          <p:cNvPr id="53" name="Straight Connector 52">
            <a:extLst>
              <a:ext uri="{FF2B5EF4-FFF2-40B4-BE49-F238E27FC236}">
                <a16:creationId xmlns:a16="http://schemas.microsoft.com/office/drawing/2014/main" id="{F7EA4D27-9EF0-4DAC-9C99-A7B77219BC6D}"/>
              </a:ext>
            </a:extLst>
          </p:cNvPr>
          <p:cNvCxnSpPr>
            <a:cxnSpLocks/>
          </p:cNvCxnSpPr>
          <p:nvPr/>
        </p:nvCxnSpPr>
        <p:spPr>
          <a:xfrm flipV="1">
            <a:off x="6064179" y="1734173"/>
            <a:ext cx="0" cy="1638574"/>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6121782" y="2693614"/>
            <a:ext cx="2310593" cy="821523"/>
          </a:xfrm>
          <a:prstGeom prst="rect">
            <a:avLst/>
          </a:prstGeom>
          <a:noFill/>
        </p:spPr>
        <p:txBody>
          <a:bodyPr wrap="square" lIns="82058" tIns="41029" rIns="82058" bIns="41029" rtlCol="0">
            <a:spAutoFit/>
          </a:bodyPr>
          <a:lstStyle/>
          <a:p>
            <a:pPr defTabSz="457146">
              <a:lnSpc>
                <a:spcPct val="80000"/>
              </a:lnSpc>
            </a:pPr>
            <a:r>
              <a:rPr lang="en-US" sz="1050" dirty="0">
                <a:solidFill>
                  <a:prstClr val="black">
                    <a:lumMod val="85000"/>
                    <a:lumOff val="15000"/>
                  </a:prstClr>
                </a:solidFill>
              </a:rPr>
              <a:t>Community college libraries </a:t>
            </a:r>
            <a:r>
              <a:rPr lang="en-US" sz="1050" b="1" dirty="0">
                <a:solidFill>
                  <a:srgbClr val="1F497D"/>
                </a:solidFill>
              </a:rPr>
              <a:t>provided access </a:t>
            </a:r>
            <a:r>
              <a:rPr lang="en-US" sz="1050" dirty="0">
                <a:solidFill>
                  <a:prstClr val="black">
                    <a:lumMod val="85000"/>
                    <a:lumOff val="15000"/>
                  </a:prstClr>
                </a:solidFill>
              </a:rPr>
              <a:t>to over </a:t>
            </a:r>
          </a:p>
          <a:p>
            <a:pPr defTabSz="457146">
              <a:lnSpc>
                <a:spcPct val="80000"/>
              </a:lnSpc>
            </a:pPr>
            <a:r>
              <a:rPr lang="en-US" b="1" dirty="0">
                <a:solidFill>
                  <a:srgbClr val="1F497D"/>
                </a:solidFill>
              </a:rPr>
              <a:t>30 million </a:t>
            </a:r>
          </a:p>
          <a:p>
            <a:pPr defTabSz="457146">
              <a:lnSpc>
                <a:spcPct val="80000"/>
              </a:lnSpc>
            </a:pPr>
            <a:r>
              <a:rPr lang="en-US" sz="1050" b="1" dirty="0">
                <a:solidFill>
                  <a:srgbClr val="1F497D">
                    <a:lumMod val="75000"/>
                  </a:srgbClr>
                </a:solidFill>
              </a:rPr>
              <a:t>resources</a:t>
            </a:r>
            <a:r>
              <a:rPr lang="en-US" sz="1050" dirty="0">
                <a:solidFill>
                  <a:prstClr val="black">
                    <a:lumMod val="85000"/>
                    <a:lumOff val="15000"/>
                  </a:prstClr>
                </a:solidFill>
              </a:rPr>
              <a:t> last year plus technology  and Wi-Fi.</a:t>
            </a:r>
          </a:p>
        </p:txBody>
      </p:sp>
      <p:pic>
        <p:nvPicPr>
          <p:cNvPr id="24" name="Picture 23"/>
          <p:cNvPicPr>
            <a:picLocks noChangeAspect="1"/>
          </p:cNvPicPr>
          <p:nvPr/>
        </p:nvPicPr>
        <p:blipFill>
          <a:blip r:embed="rId6">
            <a:extLst>
              <a:ext uri="{BEBA8EAE-BF5A-486C-A8C5-ECC9F3942E4B}">
                <a14:imgProps xmlns:a14="http://schemas.microsoft.com/office/drawing/2010/main">
                  <a14:imgLayer r:embed="rId7">
                    <a14:imgEffect>
                      <a14:backgroundRemoval t="926" b="97685" l="9896" r="89063">
                        <a14:foregroundMark x1="49479" y1="14352" x2="35938" y2="14352"/>
                      </a14:backgroundRemoval>
                    </a14:imgEffect>
                  </a14:imgLayer>
                </a14:imgProps>
              </a:ext>
            </a:extLst>
          </a:blip>
          <a:stretch>
            <a:fillRect/>
          </a:stretch>
        </p:blipFill>
        <p:spPr>
          <a:xfrm>
            <a:off x="6597424" y="1975897"/>
            <a:ext cx="369733" cy="241061"/>
          </a:xfrm>
          <a:prstGeom prst="rect">
            <a:avLst/>
          </a:prstGeom>
        </p:spPr>
      </p:pic>
      <p:pic>
        <p:nvPicPr>
          <p:cNvPr id="25" name="Picture 24"/>
          <p:cNvPicPr>
            <a:picLocks noChangeAspect="1"/>
          </p:cNvPicPr>
          <p:nvPr/>
        </p:nvPicPr>
        <p:blipFill rotWithShape="1">
          <a:blip r:embed="rId8">
            <a:extLst>
              <a:ext uri="{BEBA8EAE-BF5A-486C-A8C5-ECC9F3942E4B}">
                <a14:imgProps xmlns:a14="http://schemas.microsoft.com/office/drawing/2010/main">
                  <a14:imgLayer r:embed="rId9">
                    <a14:imgEffect>
                      <a14:backgroundRemoval t="9259" b="99074" l="9709" r="98058">
                        <a14:foregroundMark x1="18932" y1="86574" x2="18932" y2="86574"/>
                        <a14:foregroundMark x1="86893" y1="85648" x2="86893" y2="85648"/>
                        <a14:foregroundMark x1="60194" y1="78704" x2="60194" y2="78704"/>
                        <a14:foregroundMark x1="56311" y1="93056" x2="56311" y2="93056"/>
                        <a14:foregroundMark x1="38350" y1="61574" x2="38350" y2="61574"/>
                        <a14:foregroundMark x1="71359" y1="62500" x2="71359" y2="62500"/>
                      </a14:backgroundRemoval>
                    </a14:imgEffect>
                  </a14:imgLayer>
                </a14:imgProps>
              </a:ext>
            </a:extLst>
          </a:blip>
          <a:srcRect t="6836"/>
          <a:stretch/>
        </p:blipFill>
        <p:spPr>
          <a:xfrm>
            <a:off x="6182203" y="1975896"/>
            <a:ext cx="415221" cy="235073"/>
          </a:xfrm>
          <a:prstGeom prst="rect">
            <a:avLst/>
          </a:prstGeom>
        </p:spPr>
      </p:pic>
      <p:pic>
        <p:nvPicPr>
          <p:cNvPr id="56" name="Picture 55"/>
          <p:cNvPicPr>
            <a:picLocks noChangeAspect="1"/>
          </p:cNvPicPr>
          <p:nvPr/>
        </p:nvPicPr>
        <p:blipFill>
          <a:blip r:embed="rId6">
            <a:extLst>
              <a:ext uri="{BEBA8EAE-BF5A-486C-A8C5-ECC9F3942E4B}">
                <a14:imgProps xmlns:a14="http://schemas.microsoft.com/office/drawing/2010/main">
                  <a14:imgLayer r:embed="rId10">
                    <a14:imgEffect>
                      <a14:backgroundRemoval t="926" b="97685" l="9896" r="89063">
                        <a14:foregroundMark x1="49479" y1="14352" x2="35938" y2="14352"/>
                      </a14:backgroundRemoval>
                    </a14:imgEffect>
                  </a14:imgLayer>
                </a14:imgProps>
              </a:ext>
            </a:extLst>
          </a:blip>
          <a:stretch>
            <a:fillRect/>
          </a:stretch>
        </p:blipFill>
        <p:spPr>
          <a:xfrm>
            <a:off x="7311987" y="1975897"/>
            <a:ext cx="369733" cy="241061"/>
          </a:xfrm>
          <a:prstGeom prst="rect">
            <a:avLst/>
          </a:prstGeom>
        </p:spPr>
      </p:pic>
      <p:pic>
        <p:nvPicPr>
          <p:cNvPr id="59" name="Picture 58"/>
          <p:cNvPicPr>
            <a:picLocks noChangeAspect="1"/>
          </p:cNvPicPr>
          <p:nvPr/>
        </p:nvPicPr>
        <p:blipFill rotWithShape="1">
          <a:blip r:embed="rId8">
            <a:extLst>
              <a:ext uri="{BEBA8EAE-BF5A-486C-A8C5-ECC9F3942E4B}">
                <a14:imgProps xmlns:a14="http://schemas.microsoft.com/office/drawing/2010/main">
                  <a14:imgLayer r:embed="rId11">
                    <a14:imgEffect>
                      <a14:backgroundRemoval t="9259" b="99074" l="9709" r="98058">
                        <a14:foregroundMark x1="18932" y1="86574" x2="18932" y2="86574"/>
                        <a14:foregroundMark x1="86893" y1="85648" x2="86893" y2="85648"/>
                        <a14:foregroundMark x1="60194" y1="78704" x2="60194" y2="78704"/>
                        <a14:foregroundMark x1="56311" y1="93056" x2="56311" y2="93056"/>
                        <a14:foregroundMark x1="38350" y1="61574" x2="38350" y2="61574"/>
                        <a14:foregroundMark x1="71359" y1="62500" x2="71359" y2="62500"/>
                      </a14:backgroundRemoval>
                    </a14:imgEffect>
                  </a14:imgLayer>
                </a14:imgProps>
              </a:ext>
            </a:extLst>
          </a:blip>
          <a:srcRect t="6836"/>
          <a:stretch/>
        </p:blipFill>
        <p:spPr>
          <a:xfrm>
            <a:off x="6905024" y="1975896"/>
            <a:ext cx="415221" cy="235073"/>
          </a:xfrm>
          <a:prstGeom prst="rect">
            <a:avLst/>
          </a:prstGeom>
        </p:spPr>
      </p:pic>
      <p:pic>
        <p:nvPicPr>
          <p:cNvPr id="60" name="Picture 59"/>
          <p:cNvPicPr>
            <a:picLocks noChangeAspect="1"/>
          </p:cNvPicPr>
          <p:nvPr/>
        </p:nvPicPr>
        <p:blipFill>
          <a:blip r:embed="rId6">
            <a:extLst>
              <a:ext uri="{BEBA8EAE-BF5A-486C-A8C5-ECC9F3942E4B}">
                <a14:imgProps xmlns:a14="http://schemas.microsoft.com/office/drawing/2010/main">
                  <a14:imgLayer r:embed="rId12">
                    <a14:imgEffect>
                      <a14:backgroundRemoval t="926" b="97685" l="9896" r="89063">
                        <a14:foregroundMark x1="49479" y1="14352" x2="35938" y2="14352"/>
                      </a14:backgroundRemoval>
                    </a14:imgEffect>
                  </a14:imgLayer>
                </a14:imgProps>
              </a:ext>
            </a:extLst>
          </a:blip>
          <a:stretch>
            <a:fillRect/>
          </a:stretch>
        </p:blipFill>
        <p:spPr>
          <a:xfrm>
            <a:off x="8038352" y="1975897"/>
            <a:ext cx="369733" cy="241061"/>
          </a:xfrm>
          <a:prstGeom prst="rect">
            <a:avLst/>
          </a:prstGeom>
        </p:spPr>
      </p:pic>
      <p:pic>
        <p:nvPicPr>
          <p:cNvPr id="61" name="Picture 60"/>
          <p:cNvPicPr>
            <a:picLocks noChangeAspect="1"/>
          </p:cNvPicPr>
          <p:nvPr/>
        </p:nvPicPr>
        <p:blipFill rotWithShape="1">
          <a:blip r:embed="rId8">
            <a:extLst>
              <a:ext uri="{BEBA8EAE-BF5A-486C-A8C5-ECC9F3942E4B}">
                <a14:imgProps xmlns:a14="http://schemas.microsoft.com/office/drawing/2010/main">
                  <a14:imgLayer r:embed="rId11">
                    <a14:imgEffect>
                      <a14:backgroundRemoval t="9259" b="99074" l="9709" r="98058">
                        <a14:foregroundMark x1="18932" y1="86574" x2="18932" y2="86574"/>
                        <a14:foregroundMark x1="86893" y1="85648" x2="86893" y2="85648"/>
                        <a14:foregroundMark x1="60194" y1="78704" x2="60194" y2="78704"/>
                        <a14:foregroundMark x1="56311" y1="93056" x2="56311" y2="93056"/>
                        <a14:foregroundMark x1="38350" y1="61574" x2="38350" y2="61574"/>
                        <a14:foregroundMark x1="71359" y1="62500" x2="71359" y2="62500"/>
                      </a14:backgroundRemoval>
                    </a14:imgEffect>
                  </a14:imgLayer>
                </a14:imgProps>
              </a:ext>
            </a:extLst>
          </a:blip>
          <a:srcRect t="6836"/>
          <a:stretch/>
        </p:blipFill>
        <p:spPr>
          <a:xfrm>
            <a:off x="7623132" y="1975896"/>
            <a:ext cx="415221" cy="235073"/>
          </a:xfrm>
          <a:prstGeom prst="rect">
            <a:avLst/>
          </a:prstGeom>
        </p:spPr>
      </p:pic>
      <p:pic>
        <p:nvPicPr>
          <p:cNvPr id="62" name="Picture 61"/>
          <p:cNvPicPr>
            <a:picLocks noChangeAspect="1"/>
          </p:cNvPicPr>
          <p:nvPr/>
        </p:nvPicPr>
        <p:blipFill rotWithShape="1">
          <a:blip r:embed="rId8">
            <a:extLst>
              <a:ext uri="{BEBA8EAE-BF5A-486C-A8C5-ECC9F3942E4B}">
                <a14:imgProps xmlns:a14="http://schemas.microsoft.com/office/drawing/2010/main">
                  <a14:imgLayer r:embed="rId11">
                    <a14:imgEffect>
                      <a14:backgroundRemoval t="9259" b="99074" l="9709" r="98058">
                        <a14:foregroundMark x1="18932" y1="86574" x2="18932" y2="86574"/>
                        <a14:foregroundMark x1="86893" y1="85648" x2="86893" y2="85648"/>
                        <a14:foregroundMark x1="60194" y1="78704" x2="60194" y2="78704"/>
                        <a14:foregroundMark x1="56311" y1="93056" x2="56311" y2="93056"/>
                        <a14:foregroundMark x1="38350" y1="61574" x2="38350" y2="61574"/>
                        <a14:foregroundMark x1="71359" y1="62500" x2="71359" y2="62500"/>
                      </a14:backgroundRemoval>
                    </a14:imgEffect>
                  </a14:imgLayer>
                </a14:imgProps>
              </a:ext>
            </a:extLst>
          </a:blip>
          <a:srcRect t="6836"/>
          <a:stretch/>
        </p:blipFill>
        <p:spPr>
          <a:xfrm>
            <a:off x="8366899" y="1969908"/>
            <a:ext cx="415221" cy="235073"/>
          </a:xfrm>
          <a:prstGeom prst="rect">
            <a:avLst/>
          </a:prstGeom>
        </p:spPr>
      </p:pic>
      <p:sp>
        <p:nvSpPr>
          <p:cNvPr id="64" name="TextBox 63"/>
          <p:cNvSpPr txBox="1"/>
          <p:nvPr/>
        </p:nvSpPr>
        <p:spPr>
          <a:xfrm>
            <a:off x="7046212" y="2246233"/>
            <a:ext cx="2203709" cy="366843"/>
          </a:xfrm>
          <a:prstGeom prst="rect">
            <a:avLst/>
          </a:prstGeom>
          <a:noFill/>
        </p:spPr>
        <p:txBody>
          <a:bodyPr wrap="square" lIns="82058" tIns="41029" rIns="82058" bIns="41029" rtlCol="0">
            <a:spAutoFit/>
          </a:bodyPr>
          <a:lstStyle/>
          <a:p>
            <a:pPr defTabSz="457146">
              <a:lnSpc>
                <a:spcPct val="80000"/>
              </a:lnSpc>
            </a:pPr>
            <a:r>
              <a:rPr lang="en-US" sz="1100" dirty="0">
                <a:solidFill>
                  <a:prstClr val="black">
                    <a:lumMod val="85000"/>
                    <a:lumOff val="15000"/>
                  </a:prstClr>
                </a:solidFill>
              </a:rPr>
              <a:t>of students surveyed said staff helped them complete coursework</a:t>
            </a:r>
            <a:r>
              <a:rPr lang="en-US" sz="1000" dirty="0">
                <a:solidFill>
                  <a:prstClr val="black">
                    <a:lumMod val="85000"/>
                    <a:lumOff val="15000"/>
                  </a:prstClr>
                </a:solidFill>
              </a:rPr>
              <a:t>.</a:t>
            </a:r>
            <a:endParaRPr lang="en-US" sz="1000" b="1" dirty="0">
              <a:solidFill>
                <a:srgbClr val="1F497D"/>
              </a:solidFill>
            </a:endParaRPr>
          </a:p>
        </p:txBody>
      </p:sp>
      <p:sp>
        <p:nvSpPr>
          <p:cNvPr id="65" name="TextBox 64"/>
          <p:cNvSpPr txBox="1"/>
          <p:nvPr/>
        </p:nvSpPr>
        <p:spPr>
          <a:xfrm>
            <a:off x="5977744" y="2120751"/>
            <a:ext cx="1193485" cy="683024"/>
          </a:xfrm>
          <a:prstGeom prst="rect">
            <a:avLst/>
          </a:prstGeom>
          <a:noFill/>
        </p:spPr>
        <p:txBody>
          <a:bodyPr wrap="square" lIns="82058" tIns="41029" rIns="82058" bIns="41029" rtlCol="0">
            <a:spAutoFit/>
          </a:bodyPr>
          <a:lstStyle/>
          <a:p>
            <a:pPr defTabSz="457146"/>
            <a:r>
              <a:rPr lang="en-US" sz="3900" b="1" spc="-135" dirty="0">
                <a:solidFill>
                  <a:srgbClr val="1F497D"/>
                </a:solidFill>
              </a:rPr>
              <a:t>70</a:t>
            </a:r>
            <a:r>
              <a:rPr lang="en-US" sz="2900" b="1" spc="-135" dirty="0">
                <a:solidFill>
                  <a:srgbClr val="1F497D"/>
                </a:solidFill>
              </a:rPr>
              <a:t>%</a:t>
            </a:r>
            <a:endParaRPr lang="en-US" b="1" spc="-135" dirty="0">
              <a:solidFill>
                <a:srgbClr val="1F497D"/>
              </a:solidFill>
            </a:endParaRPr>
          </a:p>
        </p:txBody>
      </p:sp>
      <p:sp>
        <p:nvSpPr>
          <p:cNvPr id="28" name="Rectangle 27"/>
          <p:cNvSpPr/>
          <p:nvPr/>
        </p:nvSpPr>
        <p:spPr>
          <a:xfrm>
            <a:off x="-25697" y="6559221"/>
            <a:ext cx="9229329" cy="29878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82058" tIns="41029" rIns="82058" bIns="41029" spcCol="0" rtlCol="0" anchor="ctr"/>
          <a:lstStyle/>
          <a:p>
            <a:pPr algn="ctr" defTabSz="457146"/>
            <a:endParaRPr lang="en-US">
              <a:solidFill>
                <a:prstClr val="white"/>
              </a:solidFill>
            </a:endParaRPr>
          </a:p>
        </p:txBody>
      </p:sp>
      <p:sp>
        <p:nvSpPr>
          <p:cNvPr id="29" name="TextBox 28"/>
          <p:cNvSpPr txBox="1"/>
          <p:nvPr/>
        </p:nvSpPr>
        <p:spPr>
          <a:xfrm>
            <a:off x="56540" y="6550396"/>
            <a:ext cx="8574313" cy="329081"/>
          </a:xfrm>
          <a:prstGeom prst="rect">
            <a:avLst/>
          </a:prstGeom>
          <a:noFill/>
        </p:spPr>
        <p:txBody>
          <a:bodyPr wrap="square" lIns="82058" tIns="41029" rIns="82058" bIns="41029" rtlCol="0">
            <a:spAutoFit/>
          </a:bodyPr>
          <a:lstStyle/>
          <a:p>
            <a:pPr defTabSz="457146"/>
            <a:r>
              <a:rPr lang="en-US" sz="800" i="1" dirty="0">
                <a:solidFill>
                  <a:prstClr val="white">
                    <a:lumMod val="95000"/>
                  </a:prstClr>
                </a:solidFill>
              </a:rPr>
              <a:t>Data included in this report comes from Community College Libraries &amp; Librarians and Student Success (2017), a survey conducted by the North Carolina Community College Library Association Advocacy subcommittee, and the North Carolina Community Colleges System Office.  </a:t>
            </a:r>
          </a:p>
        </p:txBody>
      </p:sp>
      <p:pic>
        <p:nvPicPr>
          <p:cNvPr id="33" name="Picture 32"/>
          <p:cNvPicPr>
            <a:picLocks noChangeAspect="1"/>
          </p:cNvPicPr>
          <p:nvPr/>
        </p:nvPicPr>
        <p:blipFill>
          <a:blip r:embed="rId13">
            <a:biLevel thresh="50000"/>
            <a:extLst>
              <a:ext uri="{BEBA8EAE-BF5A-486C-A8C5-ECC9F3942E4B}">
                <a14:imgProps xmlns:a14="http://schemas.microsoft.com/office/drawing/2010/main">
                  <a14:imgLayer r:embed="rId14">
                    <a14:imgEffect>
                      <a14:backgroundRemoval t="9596" b="100000" l="0" r="97525">
                        <a14:foregroundMark x1="63366" y1="16162" x2="63366" y2="16162"/>
                        <a14:foregroundMark x1="59901" y1="28788" x2="59901" y2="28788"/>
                        <a14:foregroundMark x1="55446" y1="36364" x2="55446" y2="36364"/>
                      </a14:backgroundRemoval>
                    </a14:imgEffect>
                  </a14:imgLayer>
                </a14:imgProps>
              </a:ext>
            </a:extLst>
          </a:blip>
          <a:stretch>
            <a:fillRect/>
          </a:stretch>
        </p:blipFill>
        <p:spPr>
          <a:xfrm>
            <a:off x="4936105" y="1877561"/>
            <a:ext cx="1003747" cy="570198"/>
          </a:xfrm>
          <a:prstGeom prst="rect">
            <a:avLst/>
          </a:prstGeom>
        </p:spPr>
      </p:pic>
      <p:graphicFrame>
        <p:nvGraphicFramePr>
          <p:cNvPr id="66" name="Chart 65"/>
          <p:cNvGraphicFramePr>
            <a:graphicFrameLocks/>
          </p:cNvGraphicFramePr>
          <p:nvPr>
            <p:extLst>
              <p:ext uri="{D42A27DB-BD31-4B8C-83A1-F6EECF244321}">
                <p14:modId xmlns:p14="http://schemas.microsoft.com/office/powerpoint/2010/main" val="2999815627"/>
              </p:ext>
            </p:extLst>
          </p:nvPr>
        </p:nvGraphicFramePr>
        <p:xfrm>
          <a:off x="3052578" y="2502084"/>
          <a:ext cx="1761964" cy="915859"/>
        </p:xfrm>
        <a:graphic>
          <a:graphicData uri="http://schemas.openxmlformats.org/drawingml/2006/chart">
            <c:chart xmlns:c="http://schemas.openxmlformats.org/drawingml/2006/chart" xmlns:r="http://schemas.openxmlformats.org/officeDocument/2006/relationships" r:id="rId15"/>
          </a:graphicData>
        </a:graphic>
      </p:graphicFrame>
      <p:sp>
        <p:nvSpPr>
          <p:cNvPr id="68" name="TextBox 67"/>
          <p:cNvSpPr txBox="1"/>
          <p:nvPr/>
        </p:nvSpPr>
        <p:spPr>
          <a:xfrm>
            <a:off x="4580949" y="2503074"/>
            <a:ext cx="1396793" cy="778434"/>
          </a:xfrm>
          <a:prstGeom prst="rect">
            <a:avLst/>
          </a:prstGeom>
          <a:noFill/>
        </p:spPr>
        <p:txBody>
          <a:bodyPr wrap="square" lIns="82058" tIns="41029" rIns="82058" bIns="41029" rtlCol="0">
            <a:spAutoFit/>
          </a:bodyPr>
          <a:lstStyle/>
          <a:p>
            <a:pPr defTabSz="457146">
              <a:lnSpc>
                <a:spcPct val="80000"/>
              </a:lnSpc>
            </a:pPr>
            <a:r>
              <a:rPr lang="en-US" sz="1050" dirty="0">
                <a:solidFill>
                  <a:prstClr val="black">
                    <a:lumMod val="85000"/>
                    <a:lumOff val="15000"/>
                  </a:prstClr>
                </a:solidFill>
              </a:rPr>
              <a:t>nearly </a:t>
            </a:r>
            <a:r>
              <a:rPr lang="en-US" sz="1400" b="1" dirty="0">
                <a:solidFill>
                  <a:srgbClr val="1F497D"/>
                </a:solidFill>
              </a:rPr>
              <a:t>9</a:t>
            </a:r>
            <a:r>
              <a:rPr lang="en-US" sz="1050" dirty="0">
                <a:solidFill>
                  <a:prstClr val="black">
                    <a:lumMod val="85000"/>
                    <a:lumOff val="15000"/>
                  </a:prstClr>
                </a:solidFill>
              </a:rPr>
              <a:t> out of </a:t>
            </a:r>
            <a:r>
              <a:rPr lang="en-US" sz="1400" b="1" dirty="0">
                <a:solidFill>
                  <a:srgbClr val="1F497D"/>
                </a:solidFill>
              </a:rPr>
              <a:t>10</a:t>
            </a:r>
            <a:r>
              <a:rPr lang="en-US" sz="1050" dirty="0">
                <a:solidFill>
                  <a:prstClr val="black">
                    <a:lumMod val="85000"/>
                    <a:lumOff val="15000"/>
                  </a:prstClr>
                </a:solidFill>
              </a:rPr>
              <a:t> faculty surveyed said </a:t>
            </a:r>
            <a:r>
              <a:rPr lang="en-US" sz="1050" b="1" dirty="0">
                <a:solidFill>
                  <a:srgbClr val="1F497D"/>
                </a:solidFill>
              </a:rPr>
              <a:t>they used the library website</a:t>
            </a:r>
            <a:r>
              <a:rPr lang="en-US" sz="1050" dirty="0">
                <a:solidFill>
                  <a:prstClr val="black">
                    <a:lumMod val="85000"/>
                    <a:lumOff val="15000"/>
                  </a:prstClr>
                </a:solidFill>
              </a:rPr>
              <a:t> to find resources</a:t>
            </a:r>
            <a:r>
              <a:rPr lang="en-US" sz="1100" dirty="0">
                <a:solidFill>
                  <a:prstClr val="black">
                    <a:lumMod val="85000"/>
                    <a:lumOff val="15000"/>
                  </a:prstClr>
                </a:solidFill>
              </a:rPr>
              <a:t>.</a:t>
            </a:r>
            <a:endParaRPr lang="en-US" sz="1100" b="1" dirty="0">
              <a:solidFill>
                <a:srgbClr val="1F497D"/>
              </a:solidFill>
            </a:endParaRPr>
          </a:p>
        </p:txBody>
      </p:sp>
      <p:sp>
        <p:nvSpPr>
          <p:cNvPr id="69" name="TextBox 68"/>
          <p:cNvSpPr txBox="1"/>
          <p:nvPr/>
        </p:nvSpPr>
        <p:spPr>
          <a:xfrm>
            <a:off x="3193118" y="1975897"/>
            <a:ext cx="1813823" cy="513747"/>
          </a:xfrm>
          <a:prstGeom prst="rect">
            <a:avLst/>
          </a:prstGeom>
          <a:noFill/>
        </p:spPr>
        <p:txBody>
          <a:bodyPr wrap="square" lIns="82058" tIns="41029" rIns="82058" bIns="41029" rtlCol="0">
            <a:spAutoFit/>
          </a:bodyPr>
          <a:lstStyle/>
          <a:p>
            <a:pPr defTabSz="457146">
              <a:lnSpc>
                <a:spcPct val="80000"/>
              </a:lnSpc>
            </a:pPr>
            <a:r>
              <a:rPr lang="en-US" sz="1400" b="1" dirty="0">
                <a:solidFill>
                  <a:srgbClr val="1F497D"/>
                </a:solidFill>
              </a:rPr>
              <a:t>7</a:t>
            </a:r>
            <a:r>
              <a:rPr lang="en-US" sz="1050" dirty="0">
                <a:solidFill>
                  <a:prstClr val="black">
                    <a:lumMod val="85000"/>
                    <a:lumOff val="15000"/>
                  </a:prstClr>
                </a:solidFill>
              </a:rPr>
              <a:t> out of </a:t>
            </a:r>
            <a:r>
              <a:rPr lang="en-US" sz="1400" b="1" dirty="0">
                <a:solidFill>
                  <a:srgbClr val="1F497D"/>
                </a:solidFill>
              </a:rPr>
              <a:t>10</a:t>
            </a:r>
            <a:r>
              <a:rPr lang="en-US" sz="1050" dirty="0">
                <a:solidFill>
                  <a:prstClr val="black">
                    <a:lumMod val="85000"/>
                    <a:lumOff val="15000"/>
                  </a:prstClr>
                </a:solidFill>
              </a:rPr>
              <a:t> faculty reported </a:t>
            </a:r>
            <a:r>
              <a:rPr lang="en-US" sz="1050" b="1" dirty="0">
                <a:solidFill>
                  <a:srgbClr val="1F497D"/>
                </a:solidFill>
              </a:rPr>
              <a:t>getting research help </a:t>
            </a:r>
            <a:r>
              <a:rPr lang="en-US" sz="1050" dirty="0">
                <a:solidFill>
                  <a:prstClr val="black">
                    <a:lumMod val="85000"/>
                    <a:lumOff val="15000"/>
                  </a:prstClr>
                </a:solidFill>
              </a:rPr>
              <a:t>at the library and</a:t>
            </a:r>
            <a:r>
              <a:rPr lang="mr-IN" sz="1050" dirty="0">
                <a:solidFill>
                  <a:prstClr val="black">
                    <a:lumMod val="85000"/>
                    <a:lumOff val="15000"/>
                  </a:prstClr>
                </a:solidFill>
              </a:rPr>
              <a:t>…</a:t>
            </a:r>
            <a:endParaRPr lang="en-US" sz="1050" b="1" dirty="0">
              <a:solidFill>
                <a:srgbClr val="1F497D"/>
              </a:solidFill>
            </a:endParaRPr>
          </a:p>
        </p:txBody>
      </p:sp>
      <p:sp>
        <p:nvSpPr>
          <p:cNvPr id="77" name="TextBox 76"/>
          <p:cNvSpPr txBox="1"/>
          <p:nvPr/>
        </p:nvSpPr>
        <p:spPr>
          <a:xfrm>
            <a:off x="213131" y="3768467"/>
            <a:ext cx="2480693" cy="920012"/>
          </a:xfrm>
          <a:prstGeom prst="rect">
            <a:avLst/>
          </a:prstGeom>
          <a:noFill/>
        </p:spPr>
        <p:txBody>
          <a:bodyPr wrap="square" lIns="82058" tIns="41029" rIns="82058" bIns="41029" rtlCol="0">
            <a:spAutoFit/>
          </a:bodyPr>
          <a:lstStyle/>
          <a:p>
            <a:pPr defTabSz="457146">
              <a:lnSpc>
                <a:spcPct val="80000"/>
              </a:lnSpc>
            </a:pPr>
            <a:r>
              <a:rPr lang="en-US" sz="1100" dirty="0">
                <a:solidFill>
                  <a:prstClr val="black">
                    <a:lumMod val="85000"/>
                    <a:lumOff val="15000"/>
                  </a:prstClr>
                </a:solidFill>
              </a:rPr>
              <a:t>NC Community College Libraries have </a:t>
            </a:r>
            <a:r>
              <a:rPr lang="en-US" sz="1400" b="1" dirty="0">
                <a:solidFill>
                  <a:srgbClr val="1F497D"/>
                </a:solidFill>
              </a:rPr>
              <a:t>not received an increase </a:t>
            </a:r>
            <a:r>
              <a:rPr lang="en-US" sz="1100" dirty="0">
                <a:solidFill>
                  <a:prstClr val="black">
                    <a:lumMod val="85000"/>
                    <a:lumOff val="15000"/>
                  </a:prstClr>
                </a:solidFill>
              </a:rPr>
              <a:t>in their collections budget  </a:t>
            </a:r>
            <a:r>
              <a:rPr lang="en-US" sz="1600" b="1" dirty="0">
                <a:solidFill>
                  <a:srgbClr val="1F497D"/>
                </a:solidFill>
              </a:rPr>
              <a:t>since 2009 </a:t>
            </a:r>
            <a:r>
              <a:rPr lang="en-US" sz="1100" dirty="0">
                <a:solidFill>
                  <a:prstClr val="black">
                    <a:lumMod val="85000"/>
                    <a:lumOff val="15000"/>
                  </a:prstClr>
                </a:solidFill>
              </a:rPr>
              <a:t>while the average price of a database subscription has  </a:t>
            </a:r>
            <a:r>
              <a:rPr lang="en-US" sz="1600" b="1" dirty="0">
                <a:solidFill>
                  <a:srgbClr val="1F497D"/>
                </a:solidFill>
              </a:rPr>
              <a:t>increased 40% </a:t>
            </a:r>
          </a:p>
        </p:txBody>
      </p:sp>
      <p:pic>
        <p:nvPicPr>
          <p:cNvPr id="88" name="Picture 87"/>
          <p:cNvPicPr>
            <a:picLocks noChangeAspect="1"/>
          </p:cNvPicPr>
          <p:nvPr/>
        </p:nvPicPr>
        <p:blipFill>
          <a:blip r:embed="rId16"/>
          <a:stretch>
            <a:fillRect/>
          </a:stretch>
        </p:blipFill>
        <p:spPr>
          <a:xfrm>
            <a:off x="7860487" y="4140888"/>
            <a:ext cx="1143772" cy="591662"/>
          </a:xfrm>
          <a:prstGeom prst="rect">
            <a:avLst/>
          </a:prstGeom>
        </p:spPr>
      </p:pic>
      <p:sp>
        <p:nvSpPr>
          <p:cNvPr id="78" name="TextBox 77"/>
          <p:cNvSpPr txBox="1"/>
          <p:nvPr/>
        </p:nvSpPr>
        <p:spPr>
          <a:xfrm>
            <a:off x="109534" y="5268511"/>
            <a:ext cx="2823121" cy="1040285"/>
          </a:xfrm>
          <a:prstGeom prst="rect">
            <a:avLst/>
          </a:prstGeom>
          <a:noFill/>
        </p:spPr>
        <p:txBody>
          <a:bodyPr wrap="square" rtlCol="0">
            <a:spAutoFit/>
          </a:bodyPr>
          <a:lstStyle/>
          <a:p>
            <a:pPr defTabSz="457146">
              <a:lnSpc>
                <a:spcPct val="80000"/>
              </a:lnSpc>
            </a:pPr>
            <a:r>
              <a:rPr lang="en-US" sz="1100" i="1" dirty="0">
                <a:solidFill>
                  <a:prstClr val="black">
                    <a:lumMod val="85000"/>
                    <a:lumOff val="15000"/>
                  </a:prstClr>
                </a:solidFill>
              </a:rPr>
              <a:t>English isn’t my first language, I had to learn it the hard way because I didn’t have much time.  And the librarians were there for me every time I needed them.  They treated me as a friend.  They never gave up on me, and I am thankful for that; they helped me get on the right path in becoming a surgeon. </a:t>
            </a:r>
            <a:endParaRPr lang="en-US" sz="1100" b="1" i="1" dirty="0">
              <a:solidFill>
                <a:prstClr val="black">
                  <a:lumMod val="85000"/>
                  <a:lumOff val="15000"/>
                </a:prstClr>
              </a:solidFill>
            </a:endParaRPr>
          </a:p>
        </p:txBody>
      </p:sp>
      <p:sp>
        <p:nvSpPr>
          <p:cNvPr id="79" name="TextBox 78"/>
          <p:cNvSpPr txBox="1"/>
          <p:nvPr/>
        </p:nvSpPr>
        <p:spPr>
          <a:xfrm>
            <a:off x="3045926" y="5320820"/>
            <a:ext cx="2963412" cy="904863"/>
          </a:xfrm>
          <a:prstGeom prst="rect">
            <a:avLst/>
          </a:prstGeom>
          <a:noFill/>
        </p:spPr>
        <p:txBody>
          <a:bodyPr wrap="square" rtlCol="0">
            <a:spAutoFit/>
          </a:bodyPr>
          <a:lstStyle/>
          <a:p>
            <a:pPr defTabSz="457146">
              <a:lnSpc>
                <a:spcPct val="80000"/>
              </a:lnSpc>
            </a:pPr>
            <a:r>
              <a:rPr lang="en-US" sz="1100" i="1" dirty="0">
                <a:solidFill>
                  <a:prstClr val="black">
                    <a:lumMod val="85000"/>
                    <a:lumOff val="15000"/>
                  </a:prstClr>
                </a:solidFill>
              </a:rPr>
              <a:t>I come from a lower income family, so I don’t usually have all the necessary resources in my personal life to complete all of my classwork.  The library at my school has provided so many resources that have helped me get all of my work done and I am very grateful for that</a:t>
            </a:r>
            <a:r>
              <a:rPr lang="mr-IN" sz="1100" i="1" dirty="0">
                <a:solidFill>
                  <a:prstClr val="black">
                    <a:lumMod val="85000"/>
                    <a:lumOff val="15000"/>
                  </a:prstClr>
                </a:solidFill>
              </a:rPr>
              <a:t>…</a:t>
            </a:r>
            <a:r>
              <a:rPr lang="en-US" sz="1100" i="1" dirty="0">
                <a:solidFill>
                  <a:prstClr val="black">
                    <a:lumMod val="85000"/>
                    <a:lumOff val="15000"/>
                  </a:prstClr>
                </a:solidFill>
              </a:rPr>
              <a:t>. </a:t>
            </a:r>
            <a:endParaRPr lang="en-US" sz="1100" b="1" i="1" dirty="0">
              <a:solidFill>
                <a:prstClr val="black">
                  <a:lumMod val="85000"/>
                  <a:lumOff val="15000"/>
                </a:prstClr>
              </a:solidFill>
            </a:endParaRPr>
          </a:p>
        </p:txBody>
      </p:sp>
      <p:sp>
        <p:nvSpPr>
          <p:cNvPr id="92" name="TextBox 91"/>
          <p:cNvSpPr txBox="1"/>
          <p:nvPr/>
        </p:nvSpPr>
        <p:spPr>
          <a:xfrm>
            <a:off x="6015860" y="5279895"/>
            <a:ext cx="3128141" cy="1311128"/>
          </a:xfrm>
          <a:prstGeom prst="rect">
            <a:avLst/>
          </a:prstGeom>
          <a:noFill/>
        </p:spPr>
        <p:txBody>
          <a:bodyPr wrap="square" rtlCol="0">
            <a:spAutoFit/>
          </a:bodyPr>
          <a:lstStyle/>
          <a:p>
            <a:pPr defTabSz="457146">
              <a:lnSpc>
                <a:spcPct val="80000"/>
              </a:lnSpc>
            </a:pPr>
            <a:r>
              <a:rPr lang="en-US" sz="1100" i="1" dirty="0">
                <a:solidFill>
                  <a:prstClr val="black">
                    <a:lumMod val="75000"/>
                    <a:lumOff val="25000"/>
                  </a:prstClr>
                </a:solidFill>
              </a:rPr>
              <a:t>I had been out of school for 33 years.  I was not sure how to acquire information for the many essays required for my English class</a:t>
            </a:r>
            <a:r>
              <a:rPr lang="mr-IN" sz="1100" i="1" dirty="0">
                <a:solidFill>
                  <a:prstClr val="black">
                    <a:lumMod val="75000"/>
                    <a:lumOff val="25000"/>
                  </a:prstClr>
                </a:solidFill>
              </a:rPr>
              <a:t>…</a:t>
            </a:r>
            <a:r>
              <a:rPr lang="en-US" sz="1100" i="1" dirty="0">
                <a:solidFill>
                  <a:prstClr val="black">
                    <a:lumMod val="75000"/>
                    <a:lumOff val="25000"/>
                  </a:prstClr>
                </a:solidFill>
              </a:rPr>
              <a:t>  I started having anxiety attacks, and almost quit . . .The librarian sat down with me and spent an hour explaining to me how to find what I needed, and how to cite my work . . . I couldn’t have done it without him, and may not be in college today if it weren’t for him and his knowledge of the library.</a:t>
            </a:r>
            <a:endParaRPr lang="en-US" sz="1100" b="1" i="1" dirty="0">
              <a:solidFill>
                <a:prstClr val="black">
                  <a:lumMod val="75000"/>
                  <a:lumOff val="25000"/>
                </a:prstClr>
              </a:solidFill>
            </a:endParaRPr>
          </a:p>
        </p:txBody>
      </p:sp>
      <p:sp>
        <p:nvSpPr>
          <p:cNvPr id="70" name="TextBox 69">
            <a:extLst>
              <a:ext uri="{FF2B5EF4-FFF2-40B4-BE49-F238E27FC236}">
                <a16:creationId xmlns:a16="http://schemas.microsoft.com/office/drawing/2014/main" id="{280D0DC7-58E6-4F3F-B951-F216D9FBD354}"/>
              </a:ext>
            </a:extLst>
          </p:cNvPr>
          <p:cNvSpPr txBox="1"/>
          <p:nvPr/>
        </p:nvSpPr>
        <p:spPr>
          <a:xfrm>
            <a:off x="2520351" y="4884580"/>
            <a:ext cx="1241823" cy="359858"/>
          </a:xfrm>
          <a:prstGeom prst="rect">
            <a:avLst/>
          </a:prstGeom>
          <a:noFill/>
        </p:spPr>
        <p:txBody>
          <a:bodyPr wrap="square" lIns="82058" tIns="41029" rIns="82058" bIns="41029" rtlCol="0">
            <a:spAutoFit/>
          </a:bodyPr>
          <a:lstStyle/>
          <a:p>
            <a:pPr defTabSz="457146"/>
            <a:r>
              <a:rPr lang="en-US" b="1" dirty="0">
                <a:solidFill>
                  <a:srgbClr val="8EB4E3"/>
                </a:solidFill>
                <a:latin typeface="Apple Chancery"/>
                <a:cs typeface="Apple Chancery"/>
              </a:rPr>
              <a:t>quotes</a:t>
            </a:r>
          </a:p>
        </p:txBody>
      </p:sp>
      <p:sp>
        <p:nvSpPr>
          <p:cNvPr id="3" name="TextBox 2"/>
          <p:cNvSpPr txBox="1"/>
          <p:nvPr/>
        </p:nvSpPr>
        <p:spPr>
          <a:xfrm>
            <a:off x="6646107" y="3745679"/>
            <a:ext cx="2469284" cy="461665"/>
          </a:xfrm>
          <a:prstGeom prst="rect">
            <a:avLst/>
          </a:prstGeom>
          <a:noFill/>
        </p:spPr>
        <p:txBody>
          <a:bodyPr wrap="square" rtlCol="0">
            <a:spAutoFit/>
          </a:bodyPr>
          <a:lstStyle/>
          <a:p>
            <a:pPr defTabSz="457146"/>
            <a:r>
              <a:rPr lang="en-US" sz="1200" b="1" dirty="0">
                <a:solidFill>
                  <a:srgbClr val="1F497D"/>
                </a:solidFill>
              </a:rPr>
              <a:t>65% </a:t>
            </a:r>
            <a:r>
              <a:rPr lang="en-US" sz="1100" dirty="0">
                <a:solidFill>
                  <a:prstClr val="black"/>
                </a:solidFill>
              </a:rPr>
              <a:t>of surveyed libraries reported the </a:t>
            </a:r>
            <a:r>
              <a:rPr lang="en-US" sz="1200" b="1" dirty="0">
                <a:solidFill>
                  <a:srgbClr val="1F497D"/>
                </a:solidFill>
              </a:rPr>
              <a:t>same or fewer staff </a:t>
            </a:r>
            <a:r>
              <a:rPr lang="en-US" sz="1100" dirty="0">
                <a:solidFill>
                  <a:prstClr val="black">
                    <a:lumMod val="85000"/>
                    <a:lumOff val="15000"/>
                  </a:prstClr>
                </a:solidFill>
              </a:rPr>
              <a:t>as in 2008</a:t>
            </a:r>
            <a:endParaRPr lang="en-US" sz="1100" dirty="0">
              <a:solidFill>
                <a:prstClr val="black"/>
              </a:solidFill>
            </a:endParaRPr>
          </a:p>
        </p:txBody>
      </p:sp>
      <p:graphicFrame>
        <p:nvGraphicFramePr>
          <p:cNvPr id="74" name="Chart 73"/>
          <p:cNvGraphicFramePr>
            <a:graphicFrameLocks/>
          </p:cNvGraphicFramePr>
          <p:nvPr>
            <p:extLst>
              <p:ext uri="{D42A27DB-BD31-4B8C-83A1-F6EECF244321}">
                <p14:modId xmlns:p14="http://schemas.microsoft.com/office/powerpoint/2010/main" val="1198682154"/>
              </p:ext>
            </p:extLst>
          </p:nvPr>
        </p:nvGraphicFramePr>
        <p:xfrm>
          <a:off x="2572436" y="3772211"/>
          <a:ext cx="4182533" cy="1300163"/>
        </p:xfrm>
        <a:graphic>
          <a:graphicData uri="http://schemas.openxmlformats.org/drawingml/2006/chart">
            <c:chart xmlns:c="http://schemas.openxmlformats.org/drawingml/2006/chart" xmlns:r="http://schemas.openxmlformats.org/officeDocument/2006/relationships" r:id="rId17"/>
          </a:graphicData>
        </a:graphic>
      </p:graphicFrame>
      <p:sp>
        <p:nvSpPr>
          <p:cNvPr id="76" name="TextBox 75">
            <a:extLst>
              <a:ext uri="{FF2B5EF4-FFF2-40B4-BE49-F238E27FC236}">
                <a16:creationId xmlns:a16="http://schemas.microsoft.com/office/drawing/2014/main" id="{4176779F-9402-402C-81CC-73F5176D3AA4}"/>
              </a:ext>
            </a:extLst>
          </p:cNvPr>
          <p:cNvSpPr txBox="1"/>
          <p:nvPr/>
        </p:nvSpPr>
        <p:spPr>
          <a:xfrm>
            <a:off x="4024963" y="4803880"/>
            <a:ext cx="2065336" cy="575302"/>
          </a:xfrm>
          <a:prstGeom prst="rect">
            <a:avLst/>
          </a:prstGeom>
          <a:noFill/>
        </p:spPr>
        <p:txBody>
          <a:bodyPr wrap="square" lIns="82058" tIns="41029" rIns="82058" bIns="41029" rtlCol="0">
            <a:spAutoFit/>
          </a:bodyPr>
          <a:lstStyle/>
          <a:p>
            <a:pPr defTabSz="457146"/>
            <a:r>
              <a:rPr lang="en-US" sz="3200" dirty="0">
                <a:solidFill>
                  <a:srgbClr val="1F497D">
                    <a:lumMod val="40000"/>
                    <a:lumOff val="60000"/>
                  </a:srgbClr>
                </a:solidFill>
                <a:latin typeface="American Typewriter"/>
                <a:cs typeface="American Typewriter"/>
              </a:rPr>
              <a:t>Quotes</a:t>
            </a:r>
            <a:r>
              <a:rPr lang="en-US" sz="2400" b="1" dirty="0">
                <a:solidFill>
                  <a:prstClr val="white"/>
                </a:solidFill>
              </a:rPr>
              <a:t> </a:t>
            </a:r>
            <a:endParaRPr lang="en-US" sz="2200" b="1" dirty="0">
              <a:solidFill>
                <a:prstClr val="white"/>
              </a:solidFill>
            </a:endParaRPr>
          </a:p>
        </p:txBody>
      </p:sp>
      <p:sp>
        <p:nvSpPr>
          <p:cNvPr id="5" name="TextBox 4"/>
          <p:cNvSpPr txBox="1"/>
          <p:nvPr/>
        </p:nvSpPr>
        <p:spPr>
          <a:xfrm>
            <a:off x="6679119" y="4128833"/>
            <a:ext cx="1627732" cy="769441"/>
          </a:xfrm>
          <a:prstGeom prst="rect">
            <a:avLst/>
          </a:prstGeom>
          <a:noFill/>
        </p:spPr>
        <p:txBody>
          <a:bodyPr wrap="square" rtlCol="0">
            <a:spAutoFit/>
          </a:bodyPr>
          <a:lstStyle/>
          <a:p>
            <a:pPr defTabSz="457146"/>
            <a:r>
              <a:rPr lang="en-US" sz="1100" dirty="0">
                <a:solidFill>
                  <a:prstClr val="black"/>
                </a:solidFill>
              </a:rPr>
              <a:t>while providing services </a:t>
            </a:r>
          </a:p>
          <a:p>
            <a:pPr defTabSz="457146"/>
            <a:r>
              <a:rPr lang="en-US" sz="1100" dirty="0">
                <a:solidFill>
                  <a:prstClr val="black"/>
                </a:solidFill>
              </a:rPr>
              <a:t>in more </a:t>
            </a:r>
          </a:p>
          <a:p>
            <a:pPr defTabSz="457146"/>
            <a:r>
              <a:rPr lang="en-US" sz="1100" dirty="0">
                <a:solidFill>
                  <a:prstClr val="black"/>
                </a:solidFill>
              </a:rPr>
              <a:t>locations. </a:t>
            </a:r>
          </a:p>
          <a:p>
            <a:pPr defTabSz="457146"/>
            <a:endParaRPr lang="en-US" sz="1100" dirty="0">
              <a:solidFill>
                <a:prstClr val="black"/>
              </a:solidFill>
            </a:endParaRPr>
          </a:p>
        </p:txBody>
      </p:sp>
      <p:sp>
        <p:nvSpPr>
          <p:cNvPr id="75" name="Rectangle 74"/>
          <p:cNvSpPr/>
          <p:nvPr/>
        </p:nvSpPr>
        <p:spPr>
          <a:xfrm>
            <a:off x="3404794" y="3772210"/>
            <a:ext cx="2740183" cy="7634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82058" tIns="41029" rIns="82058" bIns="41029" rtlCol="0" anchor="ctr"/>
          <a:lstStyle/>
          <a:p>
            <a:pPr algn="ctr" defTabSz="457146"/>
            <a:r>
              <a:rPr lang="en-US" sz="1000" b="1" cap="small" dirty="0">
                <a:solidFill>
                  <a:prstClr val="black">
                    <a:lumMod val="85000"/>
                    <a:lumOff val="15000"/>
                  </a:prstClr>
                </a:solidFill>
                <a:latin typeface="Arial Narrow"/>
                <a:cs typeface="Arial Narrow"/>
              </a:rPr>
              <a:t>Database Price Increase</a:t>
            </a:r>
            <a:endParaRPr lang="en-US" sz="1100" b="1" cap="small" dirty="0">
              <a:solidFill>
                <a:prstClr val="black">
                  <a:lumMod val="85000"/>
                  <a:lumOff val="15000"/>
                </a:prstClr>
              </a:solidFill>
              <a:latin typeface="Arial Narrow"/>
              <a:cs typeface="Arial Narrow"/>
            </a:endParaRPr>
          </a:p>
        </p:txBody>
      </p:sp>
      <p:sp>
        <p:nvSpPr>
          <p:cNvPr id="89" name="TextBox 88">
            <a:extLst>
              <a:ext uri="{FF2B5EF4-FFF2-40B4-BE49-F238E27FC236}">
                <a16:creationId xmlns:a16="http://schemas.microsoft.com/office/drawing/2014/main" id="{280D0DC7-58E6-4F3F-B951-F216D9FBD354}"/>
              </a:ext>
            </a:extLst>
          </p:cNvPr>
          <p:cNvSpPr txBox="1"/>
          <p:nvPr/>
        </p:nvSpPr>
        <p:spPr>
          <a:xfrm>
            <a:off x="5929407" y="4971797"/>
            <a:ext cx="1241823" cy="329081"/>
          </a:xfrm>
          <a:prstGeom prst="rect">
            <a:avLst/>
          </a:prstGeom>
          <a:noFill/>
        </p:spPr>
        <p:txBody>
          <a:bodyPr wrap="square" lIns="82058" tIns="41029" rIns="82058" bIns="41029" rtlCol="0">
            <a:spAutoFit/>
          </a:bodyPr>
          <a:lstStyle/>
          <a:p>
            <a:pPr defTabSz="457146"/>
            <a:r>
              <a:rPr lang="en-US" sz="1600" b="1" dirty="0">
                <a:solidFill>
                  <a:srgbClr val="8EB4E3"/>
                </a:solidFill>
              </a:rPr>
              <a:t>quotes</a:t>
            </a:r>
          </a:p>
        </p:txBody>
      </p:sp>
      <p:sp>
        <p:nvSpPr>
          <p:cNvPr id="90" name="TextBox 89">
            <a:extLst>
              <a:ext uri="{FF2B5EF4-FFF2-40B4-BE49-F238E27FC236}">
                <a16:creationId xmlns:a16="http://schemas.microsoft.com/office/drawing/2014/main" id="{280D0DC7-58E6-4F3F-B951-F216D9FBD354}"/>
              </a:ext>
            </a:extLst>
          </p:cNvPr>
          <p:cNvSpPr txBox="1"/>
          <p:nvPr/>
        </p:nvSpPr>
        <p:spPr>
          <a:xfrm>
            <a:off x="6705482" y="4797020"/>
            <a:ext cx="1241823" cy="359858"/>
          </a:xfrm>
          <a:prstGeom prst="rect">
            <a:avLst/>
          </a:prstGeom>
          <a:noFill/>
        </p:spPr>
        <p:txBody>
          <a:bodyPr wrap="square" lIns="82058" tIns="41029" rIns="82058" bIns="41029" rtlCol="0">
            <a:spAutoFit/>
          </a:bodyPr>
          <a:lstStyle/>
          <a:p>
            <a:pPr defTabSz="457146"/>
            <a:r>
              <a:rPr lang="en-US" b="1" dirty="0">
                <a:solidFill>
                  <a:srgbClr val="8EB4E3"/>
                </a:solidFill>
                <a:latin typeface="Apple Chancery"/>
                <a:cs typeface="Apple Chancery"/>
              </a:rPr>
              <a:t>quotes</a:t>
            </a:r>
          </a:p>
        </p:txBody>
      </p:sp>
      <p:sp>
        <p:nvSpPr>
          <p:cNvPr id="91" name="TextBox 90">
            <a:extLst>
              <a:ext uri="{FF2B5EF4-FFF2-40B4-BE49-F238E27FC236}">
                <a16:creationId xmlns:a16="http://schemas.microsoft.com/office/drawing/2014/main" id="{4176779F-9402-402C-81CC-73F5176D3AA4}"/>
              </a:ext>
            </a:extLst>
          </p:cNvPr>
          <p:cNvSpPr txBox="1"/>
          <p:nvPr/>
        </p:nvSpPr>
        <p:spPr>
          <a:xfrm>
            <a:off x="7860487" y="4896215"/>
            <a:ext cx="2065336" cy="452191"/>
          </a:xfrm>
          <a:prstGeom prst="rect">
            <a:avLst/>
          </a:prstGeom>
          <a:noFill/>
        </p:spPr>
        <p:txBody>
          <a:bodyPr wrap="square" lIns="82058" tIns="41029" rIns="82058" bIns="41029" rtlCol="0">
            <a:spAutoFit/>
          </a:bodyPr>
          <a:lstStyle/>
          <a:p>
            <a:pPr defTabSz="457146"/>
            <a:r>
              <a:rPr lang="en-US" sz="2400" dirty="0">
                <a:solidFill>
                  <a:srgbClr val="1F497D">
                    <a:lumMod val="40000"/>
                    <a:lumOff val="60000"/>
                  </a:srgbClr>
                </a:solidFill>
                <a:latin typeface="Avenir Next Condensed Regular"/>
                <a:cs typeface="Avenir Next Condensed Regular"/>
              </a:rPr>
              <a:t>Quotes</a:t>
            </a:r>
            <a:r>
              <a:rPr lang="en-US" b="1" dirty="0">
                <a:solidFill>
                  <a:prstClr val="white"/>
                </a:solidFill>
                <a:latin typeface="Avenir Next Condensed Regular"/>
                <a:cs typeface="Avenir Next Condensed Regular"/>
              </a:rPr>
              <a:t> </a:t>
            </a:r>
          </a:p>
        </p:txBody>
      </p:sp>
    </p:spTree>
    <p:extLst>
      <p:ext uri="{BB962C8B-B14F-4D97-AF65-F5344CB8AC3E}">
        <p14:creationId xmlns:p14="http://schemas.microsoft.com/office/powerpoint/2010/main" val="37902153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accent6">
                    <a:lumMod val="75000"/>
                  </a:schemeClr>
                </a:solidFill>
              </a:rPr>
              <a:t/>
            </a:r>
            <a:br>
              <a:rPr lang="en-US" b="1" dirty="0">
                <a:solidFill>
                  <a:schemeClr val="accent6">
                    <a:lumMod val="75000"/>
                  </a:schemeClr>
                </a:solidFill>
              </a:rPr>
            </a:br>
            <a:r>
              <a:rPr lang="en-US" b="1" dirty="0">
                <a:solidFill>
                  <a:schemeClr val="accent6">
                    <a:lumMod val="75000"/>
                  </a:schemeClr>
                </a:solidFill>
              </a:rPr>
              <a:t>Advocacy Best Practices </a:t>
            </a:r>
            <a:br>
              <a:rPr lang="en-US" b="1" dirty="0">
                <a:solidFill>
                  <a:schemeClr val="accent6">
                    <a:lumMod val="75000"/>
                  </a:schemeClr>
                </a:solidFill>
              </a:rPr>
            </a:br>
            <a:r>
              <a:rPr lang="en-US" sz="4000" b="1" dirty="0">
                <a:solidFill>
                  <a:schemeClr val="accent6">
                    <a:lumMod val="75000"/>
                  </a:schemeClr>
                </a:solidFill>
              </a:rPr>
              <a:t>with Dr. Anthony Chow</a:t>
            </a:r>
            <a:r>
              <a:rPr lang="en-US" b="1" dirty="0">
                <a:solidFill>
                  <a:schemeClr val="accent6">
                    <a:lumMod val="75000"/>
                  </a:schemeClr>
                </a:solidFill>
              </a:rPr>
              <a:t/>
            </a:r>
            <a:br>
              <a:rPr lang="en-US" b="1" dirty="0">
                <a:solidFill>
                  <a:schemeClr val="accent6">
                    <a:lumMod val="75000"/>
                  </a:schemeClr>
                </a:solidFill>
              </a:rPr>
            </a:br>
            <a:endParaRPr lang="en-US" b="1" dirty="0"/>
          </a:p>
        </p:txBody>
      </p:sp>
      <p:sp>
        <p:nvSpPr>
          <p:cNvPr id="3" name="Content Placeholder 2"/>
          <p:cNvSpPr>
            <a:spLocks noGrp="1"/>
          </p:cNvSpPr>
          <p:nvPr>
            <p:ph idx="1"/>
          </p:nvPr>
        </p:nvSpPr>
        <p:spPr>
          <a:xfrm>
            <a:off x="457200" y="1676400"/>
            <a:ext cx="8229600" cy="4525963"/>
          </a:xfrm>
        </p:spPr>
        <p:txBody>
          <a:bodyPr/>
          <a:lstStyle/>
          <a:p>
            <a:pPr lvl="1">
              <a:buFont typeface="Arial" panose="020B0604020202020204" pitchFamily="34" charset="0"/>
              <a:buChar char="•"/>
            </a:pPr>
            <a:r>
              <a:rPr lang="en-US" dirty="0"/>
              <a:t>Associate Professor, UNCG LIS Department</a:t>
            </a:r>
          </a:p>
          <a:p>
            <a:pPr lvl="1">
              <a:buFont typeface="Arial" panose="020B0604020202020204" pitchFamily="34" charset="0"/>
              <a:buChar char="•"/>
            </a:pPr>
            <a:r>
              <a:rPr lang="en-US" dirty="0"/>
              <a:t>ALA, Committee on Library Advocacy (COLA)</a:t>
            </a:r>
          </a:p>
          <a:p>
            <a:pPr lvl="1">
              <a:buFont typeface="Arial" panose="020B0604020202020204" pitchFamily="34" charset="0"/>
              <a:buChar char="•"/>
            </a:pPr>
            <a:r>
              <a:rPr lang="en-US" dirty="0"/>
              <a:t>Co-Chair, NCLA Advocacy and Legislative Committee</a:t>
            </a:r>
          </a:p>
          <a:p>
            <a:pPr lvl="1">
              <a:buFont typeface="Arial" panose="020B0604020202020204" pitchFamily="34" charset="0"/>
              <a:buChar char="•"/>
            </a:pPr>
            <a:r>
              <a:rPr lang="en-US" dirty="0"/>
              <a:t>State and National Consultant, strategic planning and evaluation</a:t>
            </a:r>
          </a:p>
        </p:txBody>
      </p:sp>
      <p:sp>
        <p:nvSpPr>
          <p:cNvPr id="4" name="Rectangle 3">
            <a:extLst>
              <a:ext uri="{FF2B5EF4-FFF2-40B4-BE49-F238E27FC236}">
                <a16:creationId xmlns:a16="http://schemas.microsoft.com/office/drawing/2014/main" id="{F01E2940-B6AF-ED46-925E-E79E3E4B35C7}"/>
              </a:ext>
            </a:extLst>
          </p:cNvPr>
          <p:cNvSpPr/>
          <p:nvPr/>
        </p:nvSpPr>
        <p:spPr>
          <a:xfrm>
            <a:off x="469232" y="5562600"/>
            <a:ext cx="1590179" cy="369332"/>
          </a:xfrm>
          <a:prstGeom prst="rect">
            <a:avLst/>
          </a:prstGeom>
        </p:spPr>
        <p:txBody>
          <a:bodyPr wrap="none">
            <a:spAutoFit/>
          </a:bodyPr>
          <a:lstStyle/>
          <a:p>
            <a:r>
              <a:rPr lang="en-US" dirty="0">
                <a:hlinkClick r:id="rId2"/>
              </a:rPr>
              <a:t>Take micro poll</a:t>
            </a:r>
            <a:endParaRPr lang="en-US" dirty="0"/>
          </a:p>
        </p:txBody>
      </p:sp>
    </p:spTree>
    <p:extLst>
      <p:ext uri="{BB962C8B-B14F-4D97-AF65-F5344CB8AC3E}">
        <p14:creationId xmlns:p14="http://schemas.microsoft.com/office/powerpoint/2010/main" val="4741685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766C3-7158-4ED6-9F8C-C07E824168FB}"/>
              </a:ext>
            </a:extLst>
          </p:cNvPr>
          <p:cNvSpPr>
            <a:spLocks noGrp="1"/>
          </p:cNvSpPr>
          <p:nvPr>
            <p:ph type="title"/>
          </p:nvPr>
        </p:nvSpPr>
        <p:spPr/>
        <p:txBody>
          <a:bodyPr/>
          <a:lstStyle/>
          <a:p>
            <a:r>
              <a:rPr lang="en-US" b="1" dirty="0">
                <a:solidFill>
                  <a:schemeClr val="accent6">
                    <a:lumMod val="75000"/>
                  </a:schemeClr>
                </a:solidFill>
              </a:rPr>
              <a:t>What I’ve Learned</a:t>
            </a:r>
          </a:p>
        </p:txBody>
      </p:sp>
      <p:sp>
        <p:nvSpPr>
          <p:cNvPr id="3" name="Content Placeholder 2">
            <a:extLst>
              <a:ext uri="{FF2B5EF4-FFF2-40B4-BE49-F238E27FC236}">
                <a16:creationId xmlns:a16="http://schemas.microsoft.com/office/drawing/2014/main" id="{1B782881-DBDA-4203-8405-778BA4FB1D72}"/>
              </a:ext>
            </a:extLst>
          </p:cNvPr>
          <p:cNvSpPr>
            <a:spLocks noGrp="1"/>
          </p:cNvSpPr>
          <p:nvPr>
            <p:ph idx="1"/>
          </p:nvPr>
        </p:nvSpPr>
        <p:spPr/>
        <p:txBody>
          <a:bodyPr/>
          <a:lstStyle/>
          <a:p>
            <a:pPr marL="514350" indent="-514350">
              <a:buFont typeface="+mj-lt"/>
              <a:buAutoNum type="arabicPeriod"/>
            </a:pPr>
            <a:r>
              <a:rPr lang="en-US" dirty="0"/>
              <a:t>Know thyself – it is personal</a:t>
            </a:r>
          </a:p>
          <a:p>
            <a:pPr marL="514350" indent="-514350">
              <a:buFont typeface="+mj-lt"/>
              <a:buAutoNum type="arabicPeriod"/>
            </a:pPr>
            <a:r>
              <a:rPr lang="en-US" dirty="0"/>
              <a:t>Identify and align to high priorities of your institutions</a:t>
            </a:r>
          </a:p>
          <a:p>
            <a:pPr marL="514350" indent="-514350">
              <a:buFont typeface="+mj-lt"/>
              <a:buAutoNum type="arabicPeriod"/>
            </a:pPr>
            <a:r>
              <a:rPr lang="en-US" dirty="0"/>
              <a:t>Patron data and stories are golden – let them speak (they are your best advocates)</a:t>
            </a:r>
          </a:p>
          <a:p>
            <a:pPr marL="514350" indent="-514350">
              <a:buFont typeface="+mj-lt"/>
              <a:buAutoNum type="arabicPeriod"/>
            </a:pPr>
            <a:r>
              <a:rPr lang="en-US" dirty="0"/>
              <a:t>Seeing is worth more than a 1,000 words</a:t>
            </a:r>
          </a:p>
          <a:p>
            <a:pPr marL="514350" indent="-514350">
              <a:buFont typeface="+mj-lt"/>
              <a:buAutoNum type="arabicPeriod"/>
            </a:pPr>
            <a:r>
              <a:rPr lang="en-US" dirty="0"/>
              <a:t>Education and relationships are key – leaders and legislators are human too </a:t>
            </a:r>
            <a:r>
              <a:rPr lang="en-US" dirty="0">
                <a:sym typeface="Wingdings" panose="05000000000000000000" pitchFamily="2" charset="2"/>
              </a:rPr>
              <a:t>!</a:t>
            </a:r>
            <a:endParaRPr lang="en-US" dirty="0"/>
          </a:p>
        </p:txBody>
      </p:sp>
    </p:spTree>
    <p:extLst>
      <p:ext uri="{BB962C8B-B14F-4D97-AF65-F5344CB8AC3E}">
        <p14:creationId xmlns:p14="http://schemas.microsoft.com/office/powerpoint/2010/main" val="425089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75000"/>
                  </a:schemeClr>
                </a:solidFill>
              </a:rPr>
              <a:t>Panel Discussion</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a:t>Four panel and audience questions:</a:t>
            </a:r>
          </a:p>
          <a:p>
            <a:pPr marL="514350" indent="-514350">
              <a:buAutoNum type="arabicParenR"/>
            </a:pPr>
            <a:r>
              <a:rPr lang="en-US" dirty="0"/>
              <a:t>To what extent do you feel community college libraries are supported by college administration?</a:t>
            </a:r>
          </a:p>
          <a:p>
            <a:pPr marL="514350" indent="-514350">
              <a:buAutoNum type="arabicParenR"/>
            </a:pPr>
            <a:r>
              <a:rPr lang="en-US" dirty="0"/>
              <a:t>What are the highest priority issues facing CC libraries?</a:t>
            </a:r>
          </a:p>
          <a:p>
            <a:pPr marL="514350" indent="-514350">
              <a:buAutoNum type="arabicParenR"/>
            </a:pPr>
            <a:r>
              <a:rPr lang="en-US" dirty="0"/>
              <a:t>Do you feel confident that faculty, staff, administration, and state legislators understand the value of CC libraries?</a:t>
            </a:r>
          </a:p>
          <a:p>
            <a:pPr marL="514350" indent="-514350">
              <a:buAutoNum type="arabicParenR"/>
            </a:pPr>
            <a:r>
              <a:rPr lang="en-US" dirty="0"/>
              <a:t>If you were asked, what is your elevator pitch for the value of CC libraries and the need for additional funding?</a:t>
            </a:r>
          </a:p>
          <a:p>
            <a:pPr marL="514350" indent="-514350">
              <a:buFont typeface="+mj-lt"/>
              <a:buAutoNum type="arabicPeriod"/>
            </a:pPr>
            <a:endParaRPr lang="en-US" dirty="0"/>
          </a:p>
        </p:txBody>
      </p:sp>
    </p:spTree>
    <p:extLst>
      <p:ext uri="{BB962C8B-B14F-4D97-AF65-F5344CB8AC3E}">
        <p14:creationId xmlns:p14="http://schemas.microsoft.com/office/powerpoint/2010/main" val="3172675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B207-9456-42E5-A6F5-4924034A94C2}"/>
              </a:ext>
            </a:extLst>
          </p:cNvPr>
          <p:cNvSpPr>
            <a:spLocks noGrp="1"/>
          </p:cNvSpPr>
          <p:nvPr>
            <p:ph type="title"/>
          </p:nvPr>
        </p:nvSpPr>
        <p:spPr/>
        <p:txBody>
          <a:bodyPr/>
          <a:lstStyle/>
          <a:p>
            <a:r>
              <a:rPr lang="en-US" b="1" dirty="0">
                <a:solidFill>
                  <a:schemeClr val="accent6">
                    <a:lumMod val="75000"/>
                  </a:schemeClr>
                </a:solidFill>
              </a:rPr>
              <a:t>Future Plans</a:t>
            </a:r>
          </a:p>
        </p:txBody>
      </p:sp>
      <p:sp>
        <p:nvSpPr>
          <p:cNvPr id="3" name="Content Placeholder 2">
            <a:extLst>
              <a:ext uri="{FF2B5EF4-FFF2-40B4-BE49-F238E27FC236}">
                <a16:creationId xmlns:a16="http://schemas.microsoft.com/office/drawing/2014/main" id="{34CBFB3A-9B17-415D-B2D7-C407DD1A0846}"/>
              </a:ext>
            </a:extLst>
          </p:cNvPr>
          <p:cNvSpPr>
            <a:spLocks noGrp="1"/>
          </p:cNvSpPr>
          <p:nvPr>
            <p:ph idx="1"/>
          </p:nvPr>
        </p:nvSpPr>
        <p:spPr/>
        <p:txBody>
          <a:bodyPr>
            <a:normAutofit/>
          </a:bodyPr>
          <a:lstStyle/>
          <a:p>
            <a:r>
              <a:rPr lang="en-US" dirty="0"/>
              <a:t>Advocate on our campuses</a:t>
            </a:r>
          </a:p>
          <a:p>
            <a:r>
              <a:rPr lang="en-US" dirty="0"/>
              <a:t>Present at a meeting with North Carolina Association of Community College Presidents (NCACCP)</a:t>
            </a:r>
          </a:p>
          <a:p>
            <a:r>
              <a:rPr lang="en-US" dirty="0"/>
              <a:t>Continue to collaborate with NCLA and NCSLMA</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6852" y="5181599"/>
            <a:ext cx="1878048" cy="1381197"/>
          </a:xfrm>
          <a:prstGeom prst="rect">
            <a:avLst/>
          </a:prstGeom>
        </p:spPr>
      </p:pic>
    </p:spTree>
    <p:extLst>
      <p:ext uri="{BB962C8B-B14F-4D97-AF65-F5344CB8AC3E}">
        <p14:creationId xmlns:p14="http://schemas.microsoft.com/office/powerpoint/2010/main" val="3214384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C18FCE-0ADE-4681-9378-8C8FD5FC6E13}"/>
              </a:ext>
            </a:extLst>
          </p:cNvPr>
          <p:cNvSpPr>
            <a:spLocks noGrp="1"/>
          </p:cNvSpPr>
          <p:nvPr>
            <p:ph idx="1"/>
          </p:nvPr>
        </p:nvSpPr>
        <p:spPr>
          <a:xfrm>
            <a:off x="457200" y="381000"/>
            <a:ext cx="8229600" cy="5745165"/>
          </a:xfrm>
        </p:spPr>
        <p:txBody>
          <a:bodyPr/>
          <a:lstStyle/>
          <a:p>
            <a:pPr marL="0" indent="0" algn="ctr">
              <a:buNone/>
            </a:pPr>
            <a:endParaRPr lang="en-US" b="1" dirty="0">
              <a:solidFill>
                <a:schemeClr val="accent6">
                  <a:lumMod val="75000"/>
                </a:schemeClr>
              </a:solidFill>
            </a:endParaRPr>
          </a:p>
          <a:p>
            <a:pPr marL="0" indent="0" algn="ctr">
              <a:buNone/>
            </a:pPr>
            <a:endParaRPr lang="en-US" b="1" dirty="0">
              <a:solidFill>
                <a:schemeClr val="accent6">
                  <a:lumMod val="75000"/>
                </a:schemeClr>
              </a:solidFill>
            </a:endParaRPr>
          </a:p>
          <a:p>
            <a:pPr marL="0" indent="0" algn="ctr">
              <a:buNone/>
            </a:pPr>
            <a:endParaRPr lang="en-US" b="1" dirty="0">
              <a:solidFill>
                <a:schemeClr val="accent6">
                  <a:lumMod val="75000"/>
                </a:schemeClr>
              </a:solidFill>
            </a:endParaRPr>
          </a:p>
          <a:p>
            <a:pPr marL="0" indent="0" algn="ctr">
              <a:buNone/>
            </a:pPr>
            <a:endParaRPr lang="en-US" b="1" dirty="0">
              <a:solidFill>
                <a:schemeClr val="accent6">
                  <a:lumMod val="75000"/>
                </a:schemeClr>
              </a:solidFill>
            </a:endParaRPr>
          </a:p>
          <a:p>
            <a:pPr marL="0" indent="0" algn="ctr">
              <a:buNone/>
            </a:pPr>
            <a:r>
              <a:rPr lang="en-US" sz="6600" b="1" dirty="0">
                <a:solidFill>
                  <a:schemeClr val="accent6">
                    <a:lumMod val="75000"/>
                  </a:schemeClr>
                </a:solidFill>
              </a:rPr>
              <a:t>Questions?</a:t>
            </a:r>
            <a:endParaRPr lang="en-US" sz="6600" dirty="0"/>
          </a:p>
        </p:txBody>
      </p:sp>
    </p:spTree>
    <p:extLst>
      <p:ext uri="{BB962C8B-B14F-4D97-AF65-F5344CB8AC3E}">
        <p14:creationId xmlns:p14="http://schemas.microsoft.com/office/powerpoint/2010/main" val="292586500"/>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ngles">
  <a:themeElements>
    <a:clrScheme name="Custom 4">
      <a:dk1>
        <a:srgbClr val="000000"/>
      </a:dk1>
      <a:lt1>
        <a:srgbClr val="FFFFFF"/>
      </a:lt1>
      <a:dk2>
        <a:srgbClr val="434342"/>
      </a:dk2>
      <a:lt2>
        <a:srgbClr val="CDD7D9"/>
      </a:lt2>
      <a:accent1>
        <a:srgbClr val="797B7E"/>
      </a:accent1>
      <a:accent2>
        <a:srgbClr val="F96A1B"/>
      </a:accent2>
      <a:accent3>
        <a:srgbClr val="0578A2"/>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249</TotalTime>
  <Words>638</Words>
  <Application>Microsoft Office PowerPoint</Application>
  <PresentationFormat>On-screen Show (4:3)</PresentationFormat>
  <Paragraphs>81</Paragraphs>
  <Slides>8</Slides>
  <Notes>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8</vt:i4>
      </vt:variant>
    </vt:vector>
  </HeadingPairs>
  <TitlesOfParts>
    <vt:vector size="22" baseType="lpstr">
      <vt:lpstr>American Typewriter</vt:lpstr>
      <vt:lpstr>Apple Chancery</vt:lpstr>
      <vt:lpstr>Arial</vt:lpstr>
      <vt:lpstr>Arial Narrow</vt:lpstr>
      <vt:lpstr>Avenir Next Condensed Regular</vt:lpstr>
      <vt:lpstr>Calibri</vt:lpstr>
      <vt:lpstr>Franklin Gothic Book</vt:lpstr>
      <vt:lpstr>Franklin Gothic Medium</vt:lpstr>
      <vt:lpstr>Mangal</vt:lpstr>
      <vt:lpstr>Times New Roman</vt:lpstr>
      <vt:lpstr>Tunga</vt:lpstr>
      <vt:lpstr>Wingdings</vt:lpstr>
      <vt:lpstr>1_Office Theme</vt:lpstr>
      <vt:lpstr>Angles</vt:lpstr>
      <vt:lpstr>PowerPoint Presentation</vt:lpstr>
      <vt:lpstr>2018-2020 Committee</vt:lpstr>
      <vt:lpstr>Partners in Education</vt:lpstr>
      <vt:lpstr> Advocacy Best Practices  with Dr. Anthony Chow </vt:lpstr>
      <vt:lpstr>What I’ve Learned</vt:lpstr>
      <vt:lpstr>Panel Discussion</vt:lpstr>
      <vt:lpstr>Future Plans</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ewstone</dc:creator>
  <cp:lastModifiedBy>Windows User</cp:lastModifiedBy>
  <cp:revision>25</cp:revision>
  <dcterms:created xsi:type="dcterms:W3CDTF">2019-03-21T17:36:29Z</dcterms:created>
  <dcterms:modified xsi:type="dcterms:W3CDTF">2019-03-29T13:21:20Z</dcterms:modified>
</cp:coreProperties>
</file>